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Lucas Golinghorst"/>
  <p:cmAuthor clrIdx="1" id="1" initials="" lastIdx="1" name="Sara Mac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8-11-30T14:22:11.554">
    <p:pos x="6000" y="0"/>
    <p:text>Thinking about adding GIT to this section but thought it may be redundant</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1" idx="1" dt="2018-12-04T02:46:03.057">
    <p:pos x="196" y="725"/>
    <p:text>add sentence for spedometer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are group SDMay19-16. Our project is an Android application that will detect texting while driving.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48187101a6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48187101a6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485bdcde0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485bdcde0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48187101a6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48187101a6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485b3cd5ad_3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485b3cd5ad_3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485b3cd5ad_3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485b3cd5ad_3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485b3cd5ad_3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485b3cd5ad_3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48187101a6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48187101a6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485b3cd5ad_4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85b3cd5ad_4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48187101a6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48187101a6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48187101a6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48187101a6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48187101a6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8187101a6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project is aimed at directing the issue of texting while driving.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 study done 3 years ago, found out that 391,000 injuries are caused by distracted driving accidents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According to “100 distracted driving facts and statistics for 2018”, by TeenSafe, 9 people are killed every day from distracted driving accidents.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Sending a text might seem harmless but it takes the drivers eyes off the road for a few seconds at a minimum. TeenSafe states that it  only takes 3 seconds of the driver not having their eyes on the road to be in a car crash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Our group has decided to build an android application that will detect if someone is sitting in the </a:t>
            </a:r>
            <a:r>
              <a:rPr lang="en"/>
              <a:t>driver's</a:t>
            </a:r>
            <a:r>
              <a:rPr lang="en"/>
              <a:t> seat and if they are texting.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want to ensure that a </a:t>
            </a:r>
            <a:r>
              <a:rPr lang="en"/>
              <a:t>passenger</a:t>
            </a:r>
            <a:r>
              <a:rPr lang="en"/>
              <a:t> is still able to text we plan to have many different modules to ensure accurate detection.</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48187101a6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48187101a6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Corrections: Speedometer- Determined speed threshold of 10 mph for </a:t>
            </a:r>
            <a:r>
              <a:rPr lang="en"/>
              <a:t>determining</a:t>
            </a:r>
            <a:r>
              <a:rPr lang="en"/>
              <a:t> if in vehicle. Will be implemented next semester. </a:t>
            </a:r>
            <a:endParaRPr/>
          </a:p>
          <a:p>
            <a:pPr indent="0" lvl="0" marL="0" rtl="0" algn="l">
              <a:spcBef>
                <a:spcPts val="0"/>
              </a:spcBef>
              <a:spcAft>
                <a:spcPts val="0"/>
              </a:spcAft>
              <a:buNone/>
            </a:pPr>
            <a:r>
              <a:rPr lang="en"/>
              <a:t>Breaking down the current status of our project into its individual modules, a lot of research and prototyping has been done across the board. We’ve implemented features into each module as we gather more research and conduct more tests. The Speedometer module was considered one of the easier modules to implement, so we worked on it earlier and it can do exactly what we want: determine if a person is in a vehicle based on the phone’s speed. </a:t>
            </a:r>
            <a:endParaRPr/>
          </a:p>
          <a:p>
            <a:pPr indent="0" lvl="0" marL="0" rtl="0" algn="l">
              <a:spcBef>
                <a:spcPts val="0"/>
              </a:spcBef>
              <a:spcAft>
                <a:spcPts val="0"/>
              </a:spcAft>
              <a:buNone/>
            </a:pPr>
            <a:r>
              <a:rPr lang="en"/>
              <a:t>Furthermore, our texting speed tracker is active and can record user texting speeds. It’s companion, the spelling tacker is still in its very early stages, but with some more research on the android’s built-in spell checkers,  we’re looking forward to great progress in the future.</a:t>
            </a:r>
            <a:endParaRPr/>
          </a:p>
          <a:p>
            <a:pPr indent="0" lvl="0" marL="0" rtl="0" algn="l">
              <a:spcBef>
                <a:spcPts val="0"/>
              </a:spcBef>
              <a:spcAft>
                <a:spcPts val="0"/>
              </a:spcAft>
              <a:buNone/>
            </a:pPr>
            <a:r>
              <a:rPr lang="en"/>
              <a:t>Preleminary data on centripetal acceleration has been collected and it points to centripetal acceleration being a great indicator of which side of a vehicle the user is on. We’re currently investigating using the phones magnetic sensors for the phone handling module, as we noticed its readings were more significant than the gyroscope readings we were relying on earlier. </a:t>
            </a:r>
            <a:endParaRPr/>
          </a:p>
          <a:p>
            <a:pPr indent="0" lvl="0" marL="0" rtl="0" algn="l">
              <a:spcBef>
                <a:spcPts val="0"/>
              </a:spcBef>
              <a:spcAft>
                <a:spcPts val="0"/>
              </a:spcAft>
              <a:buNone/>
            </a:pPr>
            <a:r>
              <a:rPr lang="en"/>
              <a:t>Our research into Tensorflow and OpenCV have led to the development of a sample image processor, which marks the start of </a:t>
            </a:r>
            <a:r>
              <a:rPr lang="en"/>
              <a:t>developing</a:t>
            </a:r>
            <a:r>
              <a:rPr lang="en"/>
              <a:t> the coding portion of the camera module. We’ve also looked into ways to minimize the time it takes the machine learning algorithm to process by investigating the use of image databases to help increase learning speed. </a:t>
            </a:r>
            <a:endParaRPr/>
          </a:p>
          <a:p>
            <a:pPr indent="0" lvl="0" marL="0" rtl="0" algn="l">
              <a:spcBef>
                <a:spcPts val="0"/>
              </a:spcBef>
              <a:spcAft>
                <a:spcPts val="0"/>
              </a:spcAft>
              <a:buNone/>
            </a:pPr>
            <a:r>
              <a:rPr lang="en"/>
              <a:t>Of course, we would not have reached this current status without the contributions of our group members . . .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48787165bd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48787165bd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Initially, everyone worked on researching technologies/methods we could use to determine if a user was texting while driving. We found plenty of plausible techniques, but after applying our constraints, functional and non-functional requirements, we narrowed these technologies down to the six that form our modules. Once we solidified our modules, different group members were assigned to work on different modules. [Point out assignments here]. We expect these members to continue to work on these modules moving forward to next semester . . .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48187101a6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48187101a6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lot of this semester was dedicated to extensive research on usable technologies, machine learning, and sensor reading. We added some features to the app that display sensor readings, track texting speed, track speed, and stores said data. Next semester, we are leaving the research phase and delving into the creation the the app, fleshing out each module and ensuring its functionality as we piece the whole application together. Some of those tasks we’ve written here, including working on our image processing machine learning algorithm, creating an algorithm to handle centripetal acceleration calculations, finalize the sensor we’re going ot use for phone handling, and eliminating the bugs in our spell tracker. We also plan on figuring out how to get the process to run in the background rather than the foreground, and it will need to have its own GUI. We will create a phone lock mechanism as well.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48187101a6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48187101a6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48187101a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8187101a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market is very vast on the solutions to help prevent </a:t>
            </a:r>
            <a:r>
              <a:rPr lang="en"/>
              <a:t>texting</a:t>
            </a:r>
            <a:r>
              <a:rPr lang="en"/>
              <a:t> and driving.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first app that is aimed at preventing texting while driving is AllState’s DriveWise Application. This application tracks good driving </a:t>
            </a:r>
            <a:r>
              <a:rPr lang="en"/>
              <a:t>habits</a:t>
            </a:r>
            <a:r>
              <a:rPr lang="en"/>
              <a:t>. It can also text people who have texted the users phone to let them know that you are driving and will respond later. This application locks a </a:t>
            </a:r>
            <a:r>
              <a:rPr lang="en"/>
              <a:t>passenger</a:t>
            </a:r>
            <a:r>
              <a:rPr lang="en"/>
              <a:t> out of using their phone though which is a problem we want to solve.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second app is SafeDriveZone Application. This is </a:t>
            </a:r>
            <a:r>
              <a:rPr lang="en"/>
              <a:t>actually</a:t>
            </a:r>
            <a:r>
              <a:rPr lang="en"/>
              <a:t> 3 </a:t>
            </a:r>
            <a:r>
              <a:rPr lang="en"/>
              <a:t>separate</a:t>
            </a:r>
            <a:r>
              <a:rPr lang="en"/>
              <a:t> </a:t>
            </a:r>
            <a:r>
              <a:rPr lang="en"/>
              <a:t>applications</a:t>
            </a:r>
            <a:r>
              <a:rPr lang="en"/>
              <a:t>. These applications are Parent, Driver, and its own </a:t>
            </a:r>
            <a:r>
              <a:rPr lang="en"/>
              <a:t>messenger</a:t>
            </a:r>
            <a:r>
              <a:rPr lang="en"/>
              <a:t>. This monitors average </a:t>
            </a:r>
            <a:r>
              <a:rPr lang="en"/>
              <a:t>speed</a:t>
            </a:r>
            <a:r>
              <a:rPr lang="en"/>
              <a:t> and current speed. It also redirects inbound text messages, and phone calls. It also silences all notifications. This app has some good features but we want to make a stand alone app, that anyone could use, even if they weren’t a teen.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Our group also looked at the market of what is currently being done in academic </a:t>
            </a:r>
            <a:r>
              <a:rPr lang="en"/>
              <a:t>research</a:t>
            </a:r>
            <a:r>
              <a:rPr lang="en"/>
              <a:t>. The University of Waterloo in Canada has been working on an algorithm to detect texting while driving. Their algorithm is using the camera on the phone to analyze head and face positioning. The algorithm has been trained with machine learning. Although, this is still in the academic world and no </a:t>
            </a:r>
            <a:r>
              <a:rPr lang="en"/>
              <a:t>commercial</a:t>
            </a:r>
            <a:r>
              <a:rPr lang="en"/>
              <a:t> applications are using this yet.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48187101a6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8187101a6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48187101a6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48187101a6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48187101a6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48187101a6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48187101a6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8187101a6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48187101a6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8187101a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48187101a6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48187101a6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dmay19-16.sd.ece.iastate.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comments" Target="../comments/commen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9.png"/><Relationship Id="rId4" Type="http://schemas.openxmlformats.org/officeDocument/2006/relationships/image" Target="../media/image5.png"/><Relationship Id="rId5" Type="http://schemas.openxmlformats.org/officeDocument/2006/relationships/image" Target="../media/image8.png"/><Relationship Id="rId6" Type="http://schemas.openxmlformats.org/officeDocument/2006/relationships/image" Target="../media/image10.png"/><Relationship Id="rId7" Type="http://schemas.openxmlformats.org/officeDocument/2006/relationships/image" Target="../media/image6.png"/><Relationship Id="rId8"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comments" Target="../comments/commen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24225"/>
            <a:ext cx="8520600" cy="1599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000"/>
              <a:t>sdmay19-16</a:t>
            </a:r>
            <a:endParaRPr sz="3000"/>
          </a:p>
          <a:p>
            <a:pPr indent="0" lvl="0" marL="0" rtl="0" algn="ctr">
              <a:spcBef>
                <a:spcPts val="0"/>
              </a:spcBef>
              <a:spcAft>
                <a:spcPts val="0"/>
              </a:spcAft>
              <a:buNone/>
            </a:pPr>
            <a:r>
              <a:rPr lang="en" sz="3000"/>
              <a:t>Android Application to Detect Texting while Driving</a:t>
            </a:r>
            <a:endParaRPr sz="1800"/>
          </a:p>
        </p:txBody>
      </p:sp>
      <p:sp>
        <p:nvSpPr>
          <p:cNvPr id="55" name="Google Shape;55;p13"/>
          <p:cNvSpPr txBox="1"/>
          <p:nvPr>
            <p:ph idx="1" type="subTitle"/>
          </p:nvPr>
        </p:nvSpPr>
        <p:spPr>
          <a:xfrm>
            <a:off x="311700" y="2484375"/>
            <a:ext cx="8520600" cy="1309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Team members: </a:t>
            </a:r>
            <a:r>
              <a:rPr lang="en" sz="2400"/>
              <a:t>Kristina Robinson, Sara Mace, Andrew Knaack, Derek Clayton, Lucas Golinghorst, Ryan Baker</a:t>
            </a:r>
            <a:endParaRPr sz="2400"/>
          </a:p>
          <a:p>
            <a:pPr indent="0" lvl="0" marL="0" rtl="0" algn="ctr">
              <a:spcBef>
                <a:spcPts val="0"/>
              </a:spcBef>
              <a:spcAft>
                <a:spcPts val="0"/>
              </a:spcAft>
              <a:buNone/>
            </a:pPr>
            <a:r>
              <a:rPr lang="en" sz="2400"/>
              <a:t>Client/Advisor: Daji Qiao</a:t>
            </a:r>
            <a:endParaRPr sz="2400"/>
          </a:p>
        </p:txBody>
      </p:sp>
      <p:sp>
        <p:nvSpPr>
          <p:cNvPr id="56" name="Google Shape;56;p13"/>
          <p:cNvSpPr txBox="1"/>
          <p:nvPr/>
        </p:nvSpPr>
        <p:spPr>
          <a:xfrm>
            <a:off x="1291200" y="3478275"/>
            <a:ext cx="6561600" cy="1599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u="sng">
                <a:solidFill>
                  <a:schemeClr val="accent5"/>
                </a:solidFill>
                <a:hlinkClick r:id="rId3"/>
              </a:rPr>
              <a:t>http://sdmay19-16.sd.ece.iastate.edu/</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152400" y="572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a:t>
            </a:r>
            <a:r>
              <a:rPr lang="en"/>
              <a:t>tem Design - Functional Decomposition</a:t>
            </a:r>
            <a:endParaRPr/>
          </a:p>
        </p:txBody>
      </p:sp>
      <p:sp>
        <p:nvSpPr>
          <p:cNvPr id="110" name="Google Shape;110;p22"/>
          <p:cNvSpPr txBox="1"/>
          <p:nvPr/>
        </p:nvSpPr>
        <p:spPr>
          <a:xfrm>
            <a:off x="343025" y="908600"/>
            <a:ext cx="3714600" cy="266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6 Modules</a:t>
            </a:r>
            <a:endParaRPr sz="1800"/>
          </a:p>
          <a:p>
            <a:pPr indent="-342900" lvl="0" marL="457200" rtl="0" algn="l">
              <a:spcBef>
                <a:spcPts val="0"/>
              </a:spcBef>
              <a:spcAft>
                <a:spcPts val="0"/>
              </a:spcAft>
              <a:buClr>
                <a:srgbClr val="FF0000"/>
              </a:buClr>
              <a:buSzPts val="1800"/>
              <a:buChar char="●"/>
            </a:pPr>
            <a:r>
              <a:rPr lang="en" sz="1800">
                <a:solidFill>
                  <a:srgbClr val="FF0000"/>
                </a:solidFill>
              </a:rPr>
              <a:t>Speedometer</a:t>
            </a:r>
            <a:endParaRPr sz="1800">
              <a:solidFill>
                <a:srgbClr val="FF0000"/>
              </a:solidFill>
            </a:endParaRPr>
          </a:p>
          <a:p>
            <a:pPr indent="0" lvl="0" marL="0" rtl="0" algn="l">
              <a:spcBef>
                <a:spcPts val="0"/>
              </a:spcBef>
              <a:spcAft>
                <a:spcPts val="0"/>
              </a:spcAft>
              <a:buNone/>
            </a:pPr>
            <a:r>
              <a:t/>
            </a:r>
            <a:endParaRPr sz="1800"/>
          </a:p>
          <a:p>
            <a:pPr indent="-342900" lvl="0" marL="457200" rtl="0" algn="l">
              <a:spcBef>
                <a:spcPts val="0"/>
              </a:spcBef>
              <a:spcAft>
                <a:spcPts val="0"/>
              </a:spcAft>
              <a:buClr>
                <a:srgbClr val="38761D"/>
              </a:buClr>
              <a:buSzPts val="1800"/>
              <a:buChar char="●"/>
            </a:pPr>
            <a:r>
              <a:rPr lang="en" sz="1800">
                <a:solidFill>
                  <a:srgbClr val="38761D"/>
                </a:solidFill>
              </a:rPr>
              <a:t>Texting Speed Tracker</a:t>
            </a:r>
            <a:endParaRPr sz="1800">
              <a:solidFill>
                <a:srgbClr val="38761D"/>
              </a:solidFill>
            </a:endParaRPr>
          </a:p>
          <a:p>
            <a:pPr indent="-342900" lvl="0" marL="457200" rtl="0" algn="l">
              <a:spcBef>
                <a:spcPts val="0"/>
              </a:spcBef>
              <a:spcAft>
                <a:spcPts val="0"/>
              </a:spcAft>
              <a:buClr>
                <a:srgbClr val="38761D"/>
              </a:buClr>
              <a:buSzPts val="1800"/>
              <a:buChar char="●"/>
            </a:pPr>
            <a:r>
              <a:rPr lang="en" sz="1800">
                <a:solidFill>
                  <a:srgbClr val="38761D"/>
                </a:solidFill>
              </a:rPr>
              <a:t>Spelling Correctness Tracker</a:t>
            </a:r>
            <a:endParaRPr sz="1800">
              <a:solidFill>
                <a:srgbClr val="38761D"/>
              </a:solidFill>
            </a:endParaRPr>
          </a:p>
          <a:p>
            <a:pPr indent="-342900" lvl="0" marL="457200" rtl="0" algn="l">
              <a:spcBef>
                <a:spcPts val="0"/>
              </a:spcBef>
              <a:spcAft>
                <a:spcPts val="0"/>
              </a:spcAft>
              <a:buClr>
                <a:srgbClr val="38761D"/>
              </a:buClr>
              <a:buSzPts val="1800"/>
              <a:buChar char="●"/>
            </a:pPr>
            <a:r>
              <a:rPr lang="en" sz="1800">
                <a:solidFill>
                  <a:srgbClr val="38761D"/>
                </a:solidFill>
              </a:rPr>
              <a:t>Phone Handling Tracker</a:t>
            </a:r>
            <a:endParaRPr sz="1800">
              <a:solidFill>
                <a:srgbClr val="38761D"/>
              </a:solidFill>
            </a:endParaRPr>
          </a:p>
          <a:p>
            <a:pPr indent="0" lvl="0" marL="0" rtl="0" algn="l">
              <a:spcBef>
                <a:spcPts val="0"/>
              </a:spcBef>
              <a:spcAft>
                <a:spcPts val="0"/>
              </a:spcAft>
              <a:buNone/>
            </a:pPr>
            <a:r>
              <a:t/>
            </a:r>
            <a:endParaRPr sz="1800"/>
          </a:p>
          <a:p>
            <a:pPr indent="-342900" lvl="0" marL="457200" rtl="0" algn="l">
              <a:spcBef>
                <a:spcPts val="0"/>
              </a:spcBef>
              <a:spcAft>
                <a:spcPts val="0"/>
              </a:spcAft>
              <a:buClr>
                <a:srgbClr val="0000FF"/>
              </a:buClr>
              <a:buSzPts val="1800"/>
              <a:buChar char="●"/>
            </a:pPr>
            <a:r>
              <a:rPr lang="en" sz="1800">
                <a:solidFill>
                  <a:srgbClr val="0000FF"/>
                </a:solidFill>
              </a:rPr>
              <a:t>Centripetal Acceleration</a:t>
            </a:r>
            <a:endParaRPr sz="1800">
              <a:solidFill>
                <a:srgbClr val="0000FF"/>
              </a:solidFill>
            </a:endParaRPr>
          </a:p>
          <a:p>
            <a:pPr indent="-342900" lvl="0" marL="457200" rtl="0" algn="l">
              <a:spcBef>
                <a:spcPts val="0"/>
              </a:spcBef>
              <a:spcAft>
                <a:spcPts val="0"/>
              </a:spcAft>
              <a:buClr>
                <a:srgbClr val="0000FF"/>
              </a:buClr>
              <a:buSzPts val="1800"/>
              <a:buChar char="●"/>
            </a:pPr>
            <a:r>
              <a:rPr lang="en" sz="1800">
                <a:solidFill>
                  <a:srgbClr val="0000FF"/>
                </a:solidFill>
              </a:rPr>
              <a:t>Camera </a:t>
            </a:r>
            <a:endParaRPr sz="1800">
              <a:solidFill>
                <a:srgbClr val="0000FF"/>
              </a:solidFill>
            </a:endParaRPr>
          </a:p>
        </p:txBody>
      </p:sp>
      <p:sp>
        <p:nvSpPr>
          <p:cNvPr id="111" name="Google Shape;111;p22"/>
          <p:cNvSpPr txBox="1"/>
          <p:nvPr/>
        </p:nvSpPr>
        <p:spPr>
          <a:xfrm>
            <a:off x="4057625" y="908600"/>
            <a:ext cx="4023300" cy="266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3 Important Pieces of Information</a:t>
            </a:r>
            <a:endParaRPr sz="1800"/>
          </a:p>
          <a:p>
            <a:pPr indent="-342900" lvl="0" marL="457200" rtl="0" algn="l">
              <a:spcBef>
                <a:spcPts val="0"/>
              </a:spcBef>
              <a:spcAft>
                <a:spcPts val="0"/>
              </a:spcAft>
              <a:buClr>
                <a:srgbClr val="FF0000"/>
              </a:buClr>
              <a:buSzPts val="1800"/>
              <a:buChar char="●"/>
            </a:pPr>
            <a:r>
              <a:rPr lang="en" sz="1800">
                <a:solidFill>
                  <a:srgbClr val="FF0000"/>
                </a:solidFill>
              </a:rPr>
              <a:t>Is the user in a vehicle?</a:t>
            </a:r>
            <a:endParaRPr sz="1800">
              <a:solidFill>
                <a:srgbClr val="FF0000"/>
              </a:solidFill>
            </a:endParaRPr>
          </a:p>
          <a:p>
            <a:pPr indent="0" lvl="0" marL="457200" rtl="0" algn="l">
              <a:spcBef>
                <a:spcPts val="0"/>
              </a:spcBef>
              <a:spcAft>
                <a:spcPts val="0"/>
              </a:spcAft>
              <a:buNone/>
            </a:pPr>
            <a:r>
              <a:t/>
            </a:r>
            <a:endParaRPr sz="1800"/>
          </a:p>
          <a:p>
            <a:pPr indent="0" lvl="0" marL="457200" rtl="0" algn="l">
              <a:spcBef>
                <a:spcPts val="0"/>
              </a:spcBef>
              <a:spcAft>
                <a:spcPts val="0"/>
              </a:spcAft>
              <a:buNone/>
            </a:pPr>
            <a:r>
              <a:t/>
            </a:r>
            <a:endParaRPr sz="1800"/>
          </a:p>
          <a:p>
            <a:pPr indent="-342900" lvl="0" marL="457200" rtl="0" algn="l">
              <a:spcBef>
                <a:spcPts val="0"/>
              </a:spcBef>
              <a:spcAft>
                <a:spcPts val="0"/>
              </a:spcAft>
              <a:buClr>
                <a:srgbClr val="38761D"/>
              </a:buClr>
              <a:buSzPts val="1800"/>
              <a:buChar char="●"/>
            </a:pPr>
            <a:r>
              <a:rPr lang="en" sz="1800">
                <a:solidFill>
                  <a:srgbClr val="38761D"/>
                </a:solidFill>
              </a:rPr>
              <a:t>Is the user distracted or showing abnormal behaviors?</a:t>
            </a:r>
            <a:endParaRPr sz="1800">
              <a:solidFill>
                <a:srgbClr val="38761D"/>
              </a:solidFill>
            </a:endParaRPr>
          </a:p>
          <a:p>
            <a:pPr indent="0" lvl="0" marL="0" rtl="0" algn="l">
              <a:spcBef>
                <a:spcPts val="0"/>
              </a:spcBef>
              <a:spcAft>
                <a:spcPts val="0"/>
              </a:spcAft>
              <a:buNone/>
            </a:pPr>
            <a:r>
              <a:t/>
            </a:r>
            <a:endParaRPr sz="1800"/>
          </a:p>
          <a:p>
            <a:pPr indent="-342900" lvl="0" marL="457200" rtl="0" algn="l">
              <a:spcBef>
                <a:spcPts val="0"/>
              </a:spcBef>
              <a:spcAft>
                <a:spcPts val="0"/>
              </a:spcAft>
              <a:buClr>
                <a:srgbClr val="0000FF"/>
              </a:buClr>
              <a:buSzPts val="1800"/>
              <a:buChar char="●"/>
            </a:pPr>
            <a:r>
              <a:rPr lang="en" sz="1800">
                <a:solidFill>
                  <a:srgbClr val="0000FF"/>
                </a:solidFill>
              </a:rPr>
              <a:t>Is the user in the driver’s seat?</a:t>
            </a:r>
            <a:endParaRPr sz="1800">
              <a:solidFill>
                <a:srgbClr val="0000FF"/>
              </a:solidFill>
            </a:endParaRPr>
          </a:p>
        </p:txBody>
      </p:sp>
      <p:sp>
        <p:nvSpPr>
          <p:cNvPr id="112" name="Google Shape;112;p22"/>
          <p:cNvSpPr txBox="1"/>
          <p:nvPr/>
        </p:nvSpPr>
        <p:spPr>
          <a:xfrm>
            <a:off x="240150" y="3850400"/>
            <a:ext cx="8778300" cy="1154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1800"/>
              <a:t>If all 3 important pieces of information are determined to be true from the 6 modules, then a “Phone Lock” will occur, preventing the user from texting (other phone operations not inhibited)</a:t>
            </a:r>
            <a:endParaRPr b="1"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3"/>
          <p:cNvSpPr txBox="1"/>
          <p:nvPr/>
        </p:nvSpPr>
        <p:spPr>
          <a:xfrm>
            <a:off x="137275" y="1093950"/>
            <a:ext cx="2190000" cy="295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000"/>
              <a:t>Conceptual Diagram:</a:t>
            </a:r>
            <a:endParaRPr sz="3000"/>
          </a:p>
          <a:p>
            <a:pPr indent="0" lvl="0" marL="0" rtl="0" algn="ctr">
              <a:spcBef>
                <a:spcPts val="0"/>
              </a:spcBef>
              <a:spcAft>
                <a:spcPts val="0"/>
              </a:spcAft>
              <a:buNone/>
            </a:pPr>
            <a:r>
              <a:t/>
            </a:r>
            <a:endParaRPr sz="3000"/>
          </a:p>
          <a:p>
            <a:pPr indent="0" lvl="0" marL="0" rtl="0" algn="ctr">
              <a:spcBef>
                <a:spcPts val="0"/>
              </a:spcBef>
              <a:spcAft>
                <a:spcPts val="0"/>
              </a:spcAft>
              <a:buNone/>
            </a:pPr>
            <a:r>
              <a:rPr lang="en" sz="3000"/>
              <a:t>Modes </a:t>
            </a:r>
            <a:endParaRPr sz="3000"/>
          </a:p>
          <a:p>
            <a:pPr indent="0" lvl="0" marL="0" rtl="0" algn="ctr">
              <a:spcBef>
                <a:spcPts val="0"/>
              </a:spcBef>
              <a:spcAft>
                <a:spcPts val="0"/>
              </a:spcAft>
              <a:buNone/>
            </a:pPr>
            <a:r>
              <a:rPr lang="en" sz="3000"/>
              <a:t>and </a:t>
            </a:r>
            <a:endParaRPr sz="3000"/>
          </a:p>
          <a:p>
            <a:pPr indent="0" lvl="0" marL="0" rtl="0" algn="ctr">
              <a:spcBef>
                <a:spcPts val="0"/>
              </a:spcBef>
              <a:spcAft>
                <a:spcPts val="0"/>
              </a:spcAft>
              <a:buNone/>
            </a:pPr>
            <a:r>
              <a:rPr lang="en" sz="3000"/>
              <a:t>Modules</a:t>
            </a:r>
            <a:endParaRPr sz="3000"/>
          </a:p>
        </p:txBody>
      </p:sp>
      <p:pic>
        <p:nvPicPr>
          <p:cNvPr id="118" name="Google Shape;118;p23"/>
          <p:cNvPicPr preferRelativeResize="0"/>
          <p:nvPr/>
        </p:nvPicPr>
        <p:blipFill>
          <a:blip r:embed="rId3">
            <a:alphaModFix/>
          </a:blip>
          <a:stretch>
            <a:fillRect/>
          </a:stretch>
        </p:blipFill>
        <p:spPr>
          <a:xfrm>
            <a:off x="3076124" y="46875"/>
            <a:ext cx="6067875" cy="50966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158175" y="678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 Design - Detailed Design</a:t>
            </a:r>
            <a:endParaRPr/>
          </a:p>
        </p:txBody>
      </p:sp>
      <p:sp>
        <p:nvSpPr>
          <p:cNvPr id="124" name="Google Shape;124;p24"/>
          <p:cNvSpPr txBox="1"/>
          <p:nvPr/>
        </p:nvSpPr>
        <p:spPr>
          <a:xfrm>
            <a:off x="217300" y="840025"/>
            <a:ext cx="4697700" cy="1440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u="sng"/>
              <a:t>Based on built-in sensors</a:t>
            </a:r>
            <a:endParaRPr b="1" sz="1800" u="sng"/>
          </a:p>
          <a:p>
            <a:pPr indent="-330200" lvl="0" marL="457200" rtl="0" algn="l">
              <a:lnSpc>
                <a:spcPct val="115000"/>
              </a:lnSpc>
              <a:spcBef>
                <a:spcPts val="0"/>
              </a:spcBef>
              <a:spcAft>
                <a:spcPts val="0"/>
              </a:spcAft>
              <a:buSzPts val="1600"/>
              <a:buChar char="●"/>
            </a:pPr>
            <a:r>
              <a:rPr lang="en" sz="1600"/>
              <a:t>Speedometer - linear acceleration</a:t>
            </a:r>
            <a:endParaRPr sz="1600"/>
          </a:p>
          <a:p>
            <a:pPr indent="-330200" lvl="0" marL="457200" rtl="0" algn="l">
              <a:lnSpc>
                <a:spcPct val="115000"/>
              </a:lnSpc>
              <a:spcBef>
                <a:spcPts val="0"/>
              </a:spcBef>
              <a:spcAft>
                <a:spcPts val="0"/>
              </a:spcAft>
              <a:buSzPts val="1600"/>
              <a:buChar char="●"/>
            </a:pPr>
            <a:r>
              <a:rPr lang="en" sz="1600"/>
              <a:t>Centripetal Acceleration - linear acceleration</a:t>
            </a:r>
            <a:endParaRPr sz="1600"/>
          </a:p>
          <a:p>
            <a:pPr indent="-330200" lvl="0" marL="457200" rtl="0" algn="l">
              <a:lnSpc>
                <a:spcPct val="115000"/>
              </a:lnSpc>
              <a:spcBef>
                <a:spcPts val="0"/>
              </a:spcBef>
              <a:spcAft>
                <a:spcPts val="0"/>
              </a:spcAft>
              <a:buSzPts val="1600"/>
              <a:buChar char="●"/>
            </a:pPr>
            <a:r>
              <a:rPr lang="en" sz="1600"/>
              <a:t>Phone handling - </a:t>
            </a:r>
            <a:r>
              <a:rPr b="1" lang="en" sz="1600"/>
              <a:t>magnet </a:t>
            </a:r>
            <a:r>
              <a:rPr lang="en" sz="1600"/>
              <a:t>or gyroscope</a:t>
            </a:r>
            <a:endParaRPr sz="1600"/>
          </a:p>
        </p:txBody>
      </p:sp>
      <p:sp>
        <p:nvSpPr>
          <p:cNvPr id="125" name="Google Shape;125;p24"/>
          <p:cNvSpPr txBox="1"/>
          <p:nvPr/>
        </p:nvSpPr>
        <p:spPr>
          <a:xfrm>
            <a:off x="217300" y="2337325"/>
            <a:ext cx="5737800" cy="994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u="sng"/>
              <a:t>Based on Software Listeners</a:t>
            </a:r>
            <a:endParaRPr b="1" sz="1800" u="sng"/>
          </a:p>
          <a:p>
            <a:pPr indent="-330200" lvl="0" marL="457200" rtl="0" algn="l">
              <a:lnSpc>
                <a:spcPct val="115000"/>
              </a:lnSpc>
              <a:spcBef>
                <a:spcPts val="0"/>
              </a:spcBef>
              <a:spcAft>
                <a:spcPts val="0"/>
              </a:spcAft>
              <a:buSzPts val="1600"/>
              <a:buChar char="●"/>
            </a:pPr>
            <a:r>
              <a:rPr lang="en" sz="1600"/>
              <a:t>Texting Speed - </a:t>
            </a:r>
            <a:r>
              <a:rPr lang="en" sz="1600"/>
              <a:t>Textwatcher</a:t>
            </a:r>
            <a:r>
              <a:rPr lang="en" sz="1600"/>
              <a:t> interface</a:t>
            </a:r>
            <a:endParaRPr sz="1600"/>
          </a:p>
          <a:p>
            <a:pPr indent="-330200" lvl="0" marL="457200" rtl="0" algn="l">
              <a:lnSpc>
                <a:spcPct val="115000"/>
              </a:lnSpc>
              <a:spcBef>
                <a:spcPts val="0"/>
              </a:spcBef>
              <a:spcAft>
                <a:spcPts val="0"/>
              </a:spcAft>
              <a:buSzPts val="1600"/>
              <a:buChar char="●"/>
            </a:pPr>
            <a:r>
              <a:rPr lang="en" sz="1600"/>
              <a:t>Spelling Correctness - Spell Checker Session interface</a:t>
            </a:r>
            <a:endParaRPr sz="1600"/>
          </a:p>
        </p:txBody>
      </p:sp>
      <p:sp>
        <p:nvSpPr>
          <p:cNvPr id="126" name="Google Shape;126;p24"/>
          <p:cNvSpPr txBox="1"/>
          <p:nvPr/>
        </p:nvSpPr>
        <p:spPr>
          <a:xfrm>
            <a:off x="217300" y="3594675"/>
            <a:ext cx="4914900" cy="1440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u="sng"/>
              <a:t>Others</a:t>
            </a:r>
            <a:endParaRPr sz="1800"/>
          </a:p>
          <a:p>
            <a:pPr indent="-330200" lvl="0" marL="457200" rtl="0" algn="l">
              <a:lnSpc>
                <a:spcPct val="115000"/>
              </a:lnSpc>
              <a:spcBef>
                <a:spcPts val="0"/>
              </a:spcBef>
              <a:spcAft>
                <a:spcPts val="0"/>
              </a:spcAft>
              <a:buSzPts val="1600"/>
              <a:buChar char="●"/>
            </a:pPr>
            <a:r>
              <a:rPr lang="en" sz="1600"/>
              <a:t>Camera - normal front/back phone cameras</a:t>
            </a:r>
            <a:endParaRPr sz="1600"/>
          </a:p>
          <a:p>
            <a:pPr indent="-330200" lvl="0" marL="457200" rtl="0" algn="l">
              <a:lnSpc>
                <a:spcPct val="115000"/>
              </a:lnSpc>
              <a:spcBef>
                <a:spcPts val="0"/>
              </a:spcBef>
              <a:spcAft>
                <a:spcPts val="0"/>
              </a:spcAft>
              <a:buSzPts val="1600"/>
              <a:buChar char="●"/>
            </a:pPr>
            <a:r>
              <a:rPr lang="en" sz="1600"/>
              <a:t>Centripetal Acceleration - also uses GPS </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Algorithms</a:t>
            </a:r>
            <a:endParaRPr/>
          </a:p>
        </p:txBody>
      </p:sp>
      <p:sp>
        <p:nvSpPr>
          <p:cNvPr id="132" name="Google Shape;132;p25"/>
          <p:cNvSpPr txBox="1"/>
          <p:nvPr/>
        </p:nvSpPr>
        <p:spPr>
          <a:xfrm>
            <a:off x="311700" y="1150275"/>
            <a:ext cx="7677900" cy="151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u="sng"/>
              <a:t>Camera</a:t>
            </a:r>
            <a:endParaRPr sz="1800"/>
          </a:p>
          <a:p>
            <a:pPr indent="-330200" lvl="0" marL="457200" rtl="0" algn="l">
              <a:lnSpc>
                <a:spcPct val="115000"/>
              </a:lnSpc>
              <a:spcBef>
                <a:spcPts val="0"/>
              </a:spcBef>
              <a:spcAft>
                <a:spcPts val="0"/>
              </a:spcAft>
              <a:buSzPts val="1600"/>
              <a:buChar char="●"/>
            </a:pPr>
            <a:r>
              <a:rPr lang="en" sz="1600"/>
              <a:t>Machine Learning (Supervised Learning)</a:t>
            </a:r>
            <a:endParaRPr sz="1600"/>
          </a:p>
          <a:p>
            <a:pPr indent="-330200" lvl="0" marL="457200" rtl="0" algn="l">
              <a:lnSpc>
                <a:spcPct val="115000"/>
              </a:lnSpc>
              <a:spcBef>
                <a:spcPts val="0"/>
              </a:spcBef>
              <a:spcAft>
                <a:spcPts val="0"/>
              </a:spcAft>
              <a:buSzPts val="1600"/>
              <a:buChar char="●"/>
            </a:pPr>
            <a:r>
              <a:rPr lang="en" sz="1600"/>
              <a:t>Feed images of the inside of cars, algorithm learns what the car should look like from different perspectives (driver vs passenger areas)</a:t>
            </a:r>
            <a:endParaRPr sz="1600"/>
          </a:p>
          <a:p>
            <a:pPr indent="-330200" lvl="0" marL="457200" rtl="0" algn="l">
              <a:lnSpc>
                <a:spcPct val="115000"/>
              </a:lnSpc>
              <a:spcBef>
                <a:spcPts val="0"/>
              </a:spcBef>
              <a:spcAft>
                <a:spcPts val="0"/>
              </a:spcAft>
              <a:buSzPts val="1600"/>
              <a:buChar char="●"/>
            </a:pPr>
            <a:r>
              <a:rPr lang="en" sz="1600"/>
              <a:t>Key items to look for: wheel, dashboard readings, </a:t>
            </a:r>
            <a:r>
              <a:rPr lang="en" sz="1600"/>
              <a:t>seat belt</a:t>
            </a:r>
            <a:r>
              <a:rPr lang="en" sz="1600"/>
              <a:t>, etc.</a:t>
            </a:r>
            <a:endParaRPr sz="1600"/>
          </a:p>
        </p:txBody>
      </p:sp>
      <p:sp>
        <p:nvSpPr>
          <p:cNvPr id="133" name="Google Shape;133;p25"/>
          <p:cNvSpPr txBox="1"/>
          <p:nvPr/>
        </p:nvSpPr>
        <p:spPr>
          <a:xfrm>
            <a:off x="311700" y="2977450"/>
            <a:ext cx="8398200" cy="2011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u="sng"/>
              <a:t>Texting Speed, Spelling, and Handling</a:t>
            </a:r>
            <a:endParaRPr b="1" sz="1800" u="sng"/>
          </a:p>
          <a:p>
            <a:pPr indent="-330200" lvl="0" marL="457200" rtl="0" algn="l">
              <a:lnSpc>
                <a:spcPct val="115000"/>
              </a:lnSpc>
              <a:spcBef>
                <a:spcPts val="0"/>
              </a:spcBef>
              <a:spcAft>
                <a:spcPts val="0"/>
              </a:spcAft>
              <a:buSzPts val="1600"/>
              <a:buChar char="●"/>
            </a:pPr>
            <a:r>
              <a:rPr lang="en" sz="1600"/>
              <a:t>Learning is separated into “sessions” between starting and sending text messages</a:t>
            </a:r>
            <a:endParaRPr sz="1600"/>
          </a:p>
          <a:p>
            <a:pPr indent="-330200" lvl="0" marL="457200" rtl="0" algn="l">
              <a:lnSpc>
                <a:spcPct val="115000"/>
              </a:lnSpc>
              <a:spcBef>
                <a:spcPts val="0"/>
              </a:spcBef>
              <a:spcAft>
                <a:spcPts val="0"/>
              </a:spcAft>
              <a:buSzPts val="1600"/>
              <a:buChar char="●"/>
            </a:pPr>
            <a:r>
              <a:rPr lang="en" sz="1600"/>
              <a:t>Average speed, correctness, and handling positions are recorded long-term</a:t>
            </a:r>
            <a:endParaRPr sz="1600"/>
          </a:p>
          <a:p>
            <a:pPr indent="-330200" lvl="0" marL="457200" rtl="0" algn="l">
              <a:lnSpc>
                <a:spcPct val="115000"/>
              </a:lnSpc>
              <a:spcBef>
                <a:spcPts val="0"/>
              </a:spcBef>
              <a:spcAft>
                <a:spcPts val="0"/>
              </a:spcAft>
              <a:buSzPts val="1600"/>
              <a:buChar char="●"/>
            </a:pPr>
            <a:r>
              <a:rPr lang="en" sz="1600"/>
              <a:t>New sessions take the old values and adjust them with new averages</a:t>
            </a:r>
            <a:endParaRPr sz="1600"/>
          </a:p>
          <a:p>
            <a:pPr indent="-330200" lvl="0" marL="457200" rtl="0" algn="l">
              <a:lnSpc>
                <a:spcPct val="115000"/>
              </a:lnSpc>
              <a:spcBef>
                <a:spcPts val="0"/>
              </a:spcBef>
              <a:spcAft>
                <a:spcPts val="0"/>
              </a:spcAft>
              <a:buSzPts val="1600"/>
              <a:buChar char="●"/>
            </a:pPr>
            <a:r>
              <a:rPr lang="en" sz="1600"/>
              <a:t>Takes a few sessions to get reliable average</a:t>
            </a: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pic>
        <p:nvPicPr>
          <p:cNvPr id="138" name="Google Shape;138;p26"/>
          <p:cNvPicPr preferRelativeResize="0"/>
          <p:nvPr/>
        </p:nvPicPr>
        <p:blipFill>
          <a:blip r:embed="rId3">
            <a:alphaModFix/>
          </a:blip>
          <a:stretch>
            <a:fillRect/>
          </a:stretch>
        </p:blipFill>
        <p:spPr>
          <a:xfrm>
            <a:off x="962250" y="2181213"/>
            <a:ext cx="7153275" cy="2962275"/>
          </a:xfrm>
          <a:prstGeom prst="rect">
            <a:avLst/>
          </a:prstGeom>
          <a:noFill/>
          <a:ln>
            <a:noFill/>
          </a:ln>
        </p:spPr>
      </p:pic>
      <p:sp>
        <p:nvSpPr>
          <p:cNvPr id="139" name="Google Shape;139;p26"/>
          <p:cNvSpPr txBox="1"/>
          <p:nvPr>
            <p:ph type="title"/>
          </p:nvPr>
        </p:nvSpPr>
        <p:spPr>
          <a:xfrm>
            <a:off x="128000" y="1286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Algorithms, Cont.</a:t>
            </a:r>
            <a:endParaRPr/>
          </a:p>
        </p:txBody>
      </p:sp>
      <p:sp>
        <p:nvSpPr>
          <p:cNvPr id="140" name="Google Shape;140;p26"/>
          <p:cNvSpPr txBox="1"/>
          <p:nvPr/>
        </p:nvSpPr>
        <p:spPr>
          <a:xfrm>
            <a:off x="127988" y="644200"/>
            <a:ext cx="8821800" cy="177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u="sng"/>
              <a:t>Centripetal Acceleration</a:t>
            </a:r>
            <a:endParaRPr b="1" sz="1800" u="sng"/>
          </a:p>
          <a:p>
            <a:pPr indent="-330200" lvl="0" marL="457200" rtl="0" algn="l">
              <a:lnSpc>
                <a:spcPct val="115000"/>
              </a:lnSpc>
              <a:spcBef>
                <a:spcPts val="0"/>
              </a:spcBef>
              <a:spcAft>
                <a:spcPts val="0"/>
              </a:spcAft>
              <a:buSzPts val="1600"/>
              <a:buChar char="●"/>
            </a:pPr>
            <a:r>
              <a:rPr lang="en" sz="1600"/>
              <a:t>Smooth velocity provided by GPS</a:t>
            </a:r>
            <a:endParaRPr sz="1600"/>
          </a:p>
          <a:p>
            <a:pPr indent="-330200" lvl="0" marL="457200" rtl="0" algn="l">
              <a:lnSpc>
                <a:spcPct val="115000"/>
              </a:lnSpc>
              <a:spcBef>
                <a:spcPts val="0"/>
              </a:spcBef>
              <a:spcAft>
                <a:spcPts val="0"/>
              </a:spcAft>
              <a:buSzPts val="1600"/>
              <a:buChar char="●"/>
            </a:pPr>
            <a:r>
              <a:rPr lang="en" sz="1600"/>
              <a:t>When turning, compare current acceleration to the last smooth velocity</a:t>
            </a:r>
            <a:endParaRPr sz="1600"/>
          </a:p>
          <a:p>
            <a:pPr indent="-330200" lvl="0" marL="457200" rtl="0" algn="l">
              <a:lnSpc>
                <a:spcPct val="115000"/>
              </a:lnSpc>
              <a:spcBef>
                <a:spcPts val="0"/>
              </a:spcBef>
              <a:spcAft>
                <a:spcPts val="0"/>
              </a:spcAft>
              <a:buSzPts val="1600"/>
              <a:buChar char="●"/>
            </a:pPr>
            <a:r>
              <a:rPr lang="en" sz="1600"/>
              <a:t>Left Turn: acceleration being close to smooth velocity indicates user is passenger</a:t>
            </a:r>
            <a:endParaRPr sz="1600"/>
          </a:p>
          <a:p>
            <a:pPr indent="-330200" lvl="0" marL="457200" rtl="0" algn="l">
              <a:lnSpc>
                <a:spcPct val="115000"/>
              </a:lnSpc>
              <a:spcBef>
                <a:spcPts val="0"/>
              </a:spcBef>
              <a:spcAft>
                <a:spcPts val="0"/>
              </a:spcAft>
              <a:buSzPts val="1600"/>
              <a:buChar char="●"/>
            </a:pPr>
            <a:r>
              <a:rPr lang="en" sz="1600"/>
              <a:t>Right Turn: acceleration being close to smooth velocity indicates user is driver</a:t>
            </a:r>
            <a:endParaRPr sz="16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7"/>
          <p:cNvSpPr txBox="1"/>
          <p:nvPr>
            <p:ph type="title"/>
          </p:nvPr>
        </p:nvSpPr>
        <p:spPr>
          <a:xfrm>
            <a:off x="158175" y="678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Module Dependencies Flowchart</a:t>
            </a:r>
            <a:endParaRPr/>
          </a:p>
        </p:txBody>
      </p:sp>
      <p:pic>
        <p:nvPicPr>
          <p:cNvPr id="146" name="Google Shape;146;p27"/>
          <p:cNvPicPr preferRelativeResize="0"/>
          <p:nvPr/>
        </p:nvPicPr>
        <p:blipFill>
          <a:blip r:embed="rId3">
            <a:alphaModFix/>
          </a:blip>
          <a:stretch>
            <a:fillRect/>
          </a:stretch>
        </p:blipFill>
        <p:spPr>
          <a:xfrm>
            <a:off x="4625" y="904326"/>
            <a:ext cx="9143999" cy="423917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 Design - </a:t>
            </a:r>
            <a:r>
              <a:rPr lang="en" sz="2400"/>
              <a:t>Hardware/Software/Technology Platforms</a:t>
            </a:r>
            <a:endParaRPr sz="2400"/>
          </a:p>
        </p:txBody>
      </p:sp>
      <p:sp>
        <p:nvSpPr>
          <p:cNvPr id="152" name="Google Shape;152;p28"/>
          <p:cNvSpPr txBox="1"/>
          <p:nvPr/>
        </p:nvSpPr>
        <p:spPr>
          <a:xfrm>
            <a:off x="411475" y="1129525"/>
            <a:ext cx="4279500" cy="357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Mobile Phone</a:t>
            </a:r>
            <a:endParaRPr b="1" sz="1800"/>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en"/>
              <a:t>Android Devices</a:t>
            </a:r>
            <a:endParaRPr/>
          </a:p>
          <a:p>
            <a:pPr indent="-317500" lvl="0" marL="457200" rtl="0" algn="l">
              <a:spcBef>
                <a:spcPts val="0"/>
              </a:spcBef>
              <a:spcAft>
                <a:spcPts val="0"/>
              </a:spcAft>
              <a:buSzPts val="1400"/>
              <a:buChar char="●"/>
            </a:pPr>
            <a:r>
              <a:rPr lang="en"/>
              <a:t>v6.0 Operating System or newer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u="sng"/>
              <a:t>Built-in Sensors</a:t>
            </a:r>
            <a:endParaRPr u="sng"/>
          </a:p>
          <a:p>
            <a:pPr indent="0" lvl="0" marL="0" rtl="0" algn="l">
              <a:spcBef>
                <a:spcPts val="0"/>
              </a:spcBef>
              <a:spcAft>
                <a:spcPts val="0"/>
              </a:spcAft>
              <a:buNone/>
            </a:pPr>
            <a:r>
              <a:t/>
            </a:r>
            <a:endParaRPr u="sng"/>
          </a:p>
          <a:p>
            <a:pPr indent="-317500" lvl="0" marL="457200" rtl="0" algn="l">
              <a:spcBef>
                <a:spcPts val="0"/>
              </a:spcBef>
              <a:spcAft>
                <a:spcPts val="0"/>
              </a:spcAft>
              <a:buSzPts val="1400"/>
              <a:buChar char="●"/>
            </a:pPr>
            <a:r>
              <a:rPr lang="en"/>
              <a:t>Accelerometer - measures force of acceleration in the x, y, and z axis</a:t>
            </a:r>
            <a:endParaRPr/>
          </a:p>
          <a:p>
            <a:pPr indent="0" lvl="0" marL="457200" rtl="0" algn="l">
              <a:spcBef>
                <a:spcPts val="0"/>
              </a:spcBef>
              <a:spcAft>
                <a:spcPts val="0"/>
              </a:spcAft>
              <a:buNone/>
            </a:pPr>
            <a:r>
              <a:t/>
            </a:r>
            <a:endParaRPr/>
          </a:p>
          <a:p>
            <a:pPr indent="-317500" lvl="0" marL="457200" rtl="0" algn="l">
              <a:spcBef>
                <a:spcPts val="0"/>
              </a:spcBef>
              <a:spcAft>
                <a:spcPts val="0"/>
              </a:spcAft>
              <a:buSzPts val="1400"/>
              <a:buChar char="●"/>
            </a:pPr>
            <a:r>
              <a:rPr lang="en"/>
              <a:t>Gyroscope - measures rate of rotation on the x, y, and z axis</a:t>
            </a:r>
            <a:endParaRPr/>
          </a:p>
          <a:p>
            <a:pPr indent="0" lvl="0" marL="457200" rtl="0" algn="l">
              <a:spcBef>
                <a:spcPts val="0"/>
              </a:spcBef>
              <a:spcAft>
                <a:spcPts val="0"/>
              </a:spcAft>
              <a:buNone/>
            </a:pPr>
            <a:r>
              <a:t/>
            </a:r>
            <a:endParaRPr/>
          </a:p>
          <a:p>
            <a:pPr indent="-317500" lvl="0" marL="457200" rtl="0" algn="l">
              <a:spcBef>
                <a:spcPts val="0"/>
              </a:spcBef>
              <a:spcAft>
                <a:spcPts val="0"/>
              </a:spcAft>
              <a:buSzPts val="1400"/>
              <a:buChar char="●"/>
            </a:pPr>
            <a:r>
              <a:rPr lang="en"/>
              <a:t>Camera - captures front facing and back facing images</a:t>
            </a:r>
            <a:endParaRPr/>
          </a:p>
          <a:p>
            <a:pPr indent="0" lvl="0" marL="0" rtl="0" algn="l">
              <a:spcBef>
                <a:spcPts val="0"/>
              </a:spcBef>
              <a:spcAft>
                <a:spcPts val="0"/>
              </a:spcAft>
              <a:buNone/>
            </a:pPr>
            <a:r>
              <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3" name="Google Shape;153;p28"/>
          <p:cNvSpPr txBox="1"/>
          <p:nvPr/>
        </p:nvSpPr>
        <p:spPr>
          <a:xfrm>
            <a:off x="4670300" y="1242675"/>
            <a:ext cx="4161900" cy="157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Personal Vehicle</a:t>
            </a:r>
            <a:endParaRPr b="1" sz="1800"/>
          </a:p>
          <a:p>
            <a:pPr indent="0" lvl="0" marL="0" rtl="0" algn="l">
              <a:spcBef>
                <a:spcPts val="0"/>
              </a:spcBef>
              <a:spcAft>
                <a:spcPts val="0"/>
              </a:spcAft>
              <a:buNone/>
            </a:pPr>
            <a:r>
              <a:t/>
            </a:r>
            <a:endParaRPr b="1" sz="1800"/>
          </a:p>
          <a:p>
            <a:pPr indent="-317500" lvl="0" marL="457200" rtl="0" algn="l">
              <a:spcBef>
                <a:spcPts val="0"/>
              </a:spcBef>
              <a:spcAft>
                <a:spcPts val="0"/>
              </a:spcAft>
              <a:buSzPts val="1400"/>
              <a:buChar char="●"/>
            </a:pPr>
            <a:r>
              <a:rPr lang="en"/>
              <a:t>4 Passenger Standard Vehicle</a:t>
            </a:r>
            <a:endParaRPr/>
          </a:p>
          <a:p>
            <a:pPr indent="-317500" lvl="0" marL="457200" rtl="0" algn="l">
              <a:spcBef>
                <a:spcPts val="0"/>
              </a:spcBef>
              <a:spcAft>
                <a:spcPts val="0"/>
              </a:spcAft>
              <a:buSzPts val="1400"/>
              <a:buChar char="●"/>
            </a:pPr>
            <a:r>
              <a:rPr lang="en"/>
              <a:t>Used for field testing of modules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538025" y="1114025"/>
            <a:ext cx="32682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solidFill>
                  <a:schemeClr val="dk1"/>
                </a:solidFill>
              </a:rPr>
              <a:t>Android Studio IDE</a:t>
            </a:r>
            <a:endParaRPr b="1">
              <a:solidFill>
                <a:schemeClr val="dk1"/>
              </a:solidFill>
            </a:endParaRPr>
          </a:p>
          <a:p>
            <a:pPr indent="0" lvl="0" marL="0" rtl="0" algn="l">
              <a:lnSpc>
                <a:spcPct val="100000"/>
              </a:lnSpc>
              <a:spcBef>
                <a:spcPts val="0"/>
              </a:spcBef>
              <a:spcAft>
                <a:spcPts val="0"/>
              </a:spcAft>
              <a:buNone/>
            </a:pPr>
            <a:r>
              <a:t/>
            </a:r>
            <a:endParaRPr b="1">
              <a:solidFill>
                <a:schemeClr val="dk1"/>
              </a:solidFill>
            </a:endParaRPr>
          </a:p>
          <a:p>
            <a:pPr indent="-317500" lvl="0" marL="457200" rtl="0" algn="l">
              <a:lnSpc>
                <a:spcPct val="100000"/>
              </a:lnSpc>
              <a:spcBef>
                <a:spcPts val="0"/>
              </a:spcBef>
              <a:spcAft>
                <a:spcPts val="0"/>
              </a:spcAft>
              <a:buClr>
                <a:schemeClr val="dk1"/>
              </a:buClr>
              <a:buSzPts val="1400"/>
              <a:buChar char="●"/>
            </a:pPr>
            <a:r>
              <a:rPr lang="en" sz="1400">
                <a:solidFill>
                  <a:schemeClr val="dk1"/>
                </a:solidFill>
              </a:rPr>
              <a:t>Application framework tools</a:t>
            </a:r>
            <a:endParaRPr sz="1400">
              <a:solidFill>
                <a:schemeClr val="dk1"/>
              </a:solidFill>
            </a:endParaRPr>
          </a:p>
          <a:p>
            <a:pPr indent="0" lvl="0" marL="0" rtl="0" algn="l">
              <a:lnSpc>
                <a:spcPct val="100000"/>
              </a:lnSpc>
              <a:spcBef>
                <a:spcPts val="0"/>
              </a:spcBef>
              <a:spcAft>
                <a:spcPts val="0"/>
              </a:spcAft>
              <a:buNone/>
            </a:pPr>
            <a:r>
              <a:t/>
            </a:r>
            <a:endParaRPr b="1">
              <a:solidFill>
                <a:schemeClr val="dk1"/>
              </a:solidFill>
            </a:endParaRPr>
          </a:p>
          <a:p>
            <a:pPr indent="-317500" lvl="0" marL="457200" rtl="0" algn="l">
              <a:lnSpc>
                <a:spcPct val="100000"/>
              </a:lnSpc>
              <a:spcBef>
                <a:spcPts val="0"/>
              </a:spcBef>
              <a:spcAft>
                <a:spcPts val="0"/>
              </a:spcAft>
              <a:buClr>
                <a:schemeClr val="dk1"/>
              </a:buClr>
              <a:buSzPts val="1400"/>
              <a:buChar char="●"/>
            </a:pPr>
            <a:r>
              <a:rPr lang="en" sz="1400">
                <a:solidFill>
                  <a:schemeClr val="dk1"/>
                </a:solidFill>
              </a:rPr>
              <a:t>Compatible</a:t>
            </a:r>
            <a:r>
              <a:rPr lang="en" sz="1400">
                <a:solidFill>
                  <a:schemeClr val="dk1"/>
                </a:solidFill>
              </a:rPr>
              <a:t> with Android mobile </a:t>
            </a:r>
            <a:endParaRPr sz="1400">
              <a:solidFill>
                <a:schemeClr val="dk1"/>
              </a:solidFill>
            </a:endParaRPr>
          </a:p>
          <a:p>
            <a:pPr indent="457200" lvl="0" marL="0" rtl="0" algn="l">
              <a:lnSpc>
                <a:spcPct val="100000"/>
              </a:lnSpc>
              <a:spcBef>
                <a:spcPts val="0"/>
              </a:spcBef>
              <a:spcAft>
                <a:spcPts val="0"/>
              </a:spcAft>
              <a:buNone/>
            </a:pPr>
            <a:r>
              <a:rPr lang="en" sz="1400">
                <a:solidFill>
                  <a:schemeClr val="dk1"/>
                </a:solidFill>
              </a:rPr>
              <a:t>p</a:t>
            </a:r>
            <a:r>
              <a:rPr lang="en" sz="1400">
                <a:solidFill>
                  <a:schemeClr val="dk1"/>
                </a:solidFill>
              </a:rPr>
              <a:t>hones</a:t>
            </a:r>
            <a:endParaRPr sz="1400">
              <a:solidFill>
                <a:schemeClr val="dk1"/>
              </a:solidFill>
            </a:endParaRPr>
          </a:p>
          <a:p>
            <a:pPr indent="0" lvl="0" marL="0" rtl="0" algn="l">
              <a:lnSpc>
                <a:spcPct val="100000"/>
              </a:lnSpc>
              <a:spcBef>
                <a:spcPts val="0"/>
              </a:spcBef>
              <a:spcAft>
                <a:spcPts val="0"/>
              </a:spcAft>
              <a:buNone/>
            </a:pPr>
            <a:r>
              <a:t/>
            </a:r>
            <a:endParaRPr sz="14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400">
                <a:solidFill>
                  <a:schemeClr val="dk1"/>
                </a:solidFill>
              </a:rPr>
              <a:t>Open Source Library</a:t>
            </a:r>
            <a:endParaRPr sz="1400">
              <a:solidFill>
                <a:schemeClr val="dk1"/>
              </a:solidFill>
            </a:endParaRPr>
          </a:p>
          <a:p>
            <a:pPr indent="0" lvl="0" marL="0" rtl="0" algn="l">
              <a:lnSpc>
                <a:spcPct val="100000"/>
              </a:lnSpc>
              <a:spcBef>
                <a:spcPts val="0"/>
              </a:spcBef>
              <a:spcAft>
                <a:spcPts val="0"/>
              </a:spcAft>
              <a:buNone/>
            </a:pPr>
            <a:r>
              <a:t/>
            </a:r>
            <a:endParaRPr sz="1400">
              <a:solidFill>
                <a:schemeClr val="dk1"/>
              </a:solidFill>
            </a:endParaRPr>
          </a:p>
          <a:p>
            <a:pPr indent="0" lvl="0" marL="457200" rtl="0" algn="l">
              <a:lnSpc>
                <a:spcPct val="100000"/>
              </a:lnSpc>
              <a:spcBef>
                <a:spcPts val="0"/>
              </a:spcBef>
              <a:spcAft>
                <a:spcPts val="0"/>
              </a:spcAft>
              <a:buNone/>
            </a:pPr>
            <a:r>
              <a:rPr lang="en" sz="1400">
                <a:solidFill>
                  <a:schemeClr val="dk1"/>
                </a:solidFill>
              </a:rPr>
              <a:t>-</a:t>
            </a:r>
            <a:r>
              <a:rPr lang="en" sz="1400">
                <a:solidFill>
                  <a:schemeClr val="dk1"/>
                </a:solidFill>
              </a:rPr>
              <a:t>Textwatcher Interface</a:t>
            </a:r>
            <a:endParaRPr sz="1400">
              <a:solidFill>
                <a:schemeClr val="dk1"/>
              </a:solidFill>
            </a:endParaRPr>
          </a:p>
          <a:p>
            <a:pPr indent="0" lvl="0" marL="0" rtl="0" algn="l">
              <a:lnSpc>
                <a:spcPct val="100000"/>
              </a:lnSpc>
              <a:spcBef>
                <a:spcPts val="0"/>
              </a:spcBef>
              <a:spcAft>
                <a:spcPts val="0"/>
              </a:spcAft>
              <a:buNone/>
            </a:pPr>
            <a:r>
              <a:t/>
            </a:r>
            <a:endParaRPr sz="1400">
              <a:solidFill>
                <a:schemeClr val="dk1"/>
              </a:solidFill>
            </a:endParaRPr>
          </a:p>
          <a:p>
            <a:pPr indent="457200" lvl="0" marL="0" rtl="0" algn="l">
              <a:lnSpc>
                <a:spcPct val="100000"/>
              </a:lnSpc>
              <a:spcBef>
                <a:spcPts val="0"/>
              </a:spcBef>
              <a:spcAft>
                <a:spcPts val="0"/>
              </a:spcAft>
              <a:buNone/>
            </a:pPr>
            <a:r>
              <a:rPr lang="en" sz="1400">
                <a:solidFill>
                  <a:schemeClr val="dk1"/>
                </a:solidFill>
              </a:rPr>
              <a:t>-SpellChecker Interface</a:t>
            </a:r>
            <a:endParaRPr sz="1400">
              <a:solidFill>
                <a:schemeClr val="dk1"/>
              </a:solidFill>
            </a:endParaRPr>
          </a:p>
          <a:p>
            <a:pPr indent="0" lvl="0" marL="0" rtl="0" algn="l">
              <a:lnSpc>
                <a:spcPct val="100000"/>
              </a:lnSpc>
              <a:spcBef>
                <a:spcPts val="0"/>
              </a:spcBef>
              <a:spcAft>
                <a:spcPts val="0"/>
              </a:spcAft>
              <a:buNone/>
            </a:pPr>
            <a:r>
              <a:t/>
            </a:r>
            <a:endParaRPr b="1">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400">
              <a:solidFill>
                <a:schemeClr val="dk1"/>
              </a:solidFill>
            </a:endParaRPr>
          </a:p>
        </p:txBody>
      </p:sp>
      <p:sp>
        <p:nvSpPr>
          <p:cNvPr id="159" name="Google Shape;159;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 Design - </a:t>
            </a:r>
            <a:r>
              <a:rPr lang="en" sz="2400"/>
              <a:t>Hardware/Software/Technology Platforms</a:t>
            </a:r>
            <a:endParaRPr sz="2400"/>
          </a:p>
        </p:txBody>
      </p:sp>
      <p:sp>
        <p:nvSpPr>
          <p:cNvPr id="160" name="Google Shape;160;p29"/>
          <p:cNvSpPr txBox="1"/>
          <p:nvPr/>
        </p:nvSpPr>
        <p:spPr>
          <a:xfrm>
            <a:off x="4361675" y="1114025"/>
            <a:ext cx="4197000" cy="391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1"/>
                </a:solidFill>
              </a:rPr>
              <a:t>Additional Software</a:t>
            </a:r>
            <a:endParaRPr b="1" sz="1800">
              <a:solidFill>
                <a:schemeClr val="dk1"/>
              </a:solidFill>
            </a:endParaRPr>
          </a:p>
          <a:p>
            <a:pPr indent="0" lvl="0" marL="0" rtl="0" algn="l">
              <a:spcBef>
                <a:spcPts val="0"/>
              </a:spcBef>
              <a:spcAft>
                <a:spcPts val="0"/>
              </a:spcAft>
              <a:buNone/>
            </a:pPr>
            <a:r>
              <a:t/>
            </a:r>
            <a:endParaRPr sz="1800" u="sng">
              <a:solidFill>
                <a:schemeClr val="dk1"/>
              </a:solidFill>
            </a:endParaRPr>
          </a:p>
          <a:p>
            <a:pPr indent="0" lvl="0" marL="0" rtl="0" algn="l">
              <a:spcBef>
                <a:spcPts val="0"/>
              </a:spcBef>
              <a:spcAft>
                <a:spcPts val="0"/>
              </a:spcAft>
              <a:buClr>
                <a:schemeClr val="dk1"/>
              </a:buClr>
              <a:buSzPts val="1100"/>
              <a:buFont typeface="Arial"/>
              <a:buNone/>
            </a:pPr>
            <a:r>
              <a:rPr lang="en" sz="1600" u="sng">
                <a:solidFill>
                  <a:schemeClr val="dk1"/>
                </a:solidFill>
              </a:rPr>
              <a:t>OpenCV</a:t>
            </a:r>
            <a:endParaRPr sz="1600" u="sng">
              <a:solidFill>
                <a:schemeClr val="dk1"/>
              </a:solidFill>
            </a:endParaRPr>
          </a:p>
          <a:p>
            <a:pPr indent="0" lvl="0" marL="0" rtl="0" algn="l">
              <a:spcBef>
                <a:spcPts val="0"/>
              </a:spcBef>
              <a:spcAft>
                <a:spcPts val="0"/>
              </a:spcAft>
              <a:buNone/>
            </a:pPr>
            <a:r>
              <a:rPr lang="en" sz="1500">
                <a:solidFill>
                  <a:schemeClr val="dk1"/>
                </a:solidFill>
              </a:rPr>
              <a:t>Image processing, important features like face detection and object detection.</a:t>
            </a:r>
            <a:endParaRPr sz="1500">
              <a:solidFill>
                <a:schemeClr val="dk1"/>
              </a:solidFill>
            </a:endParaRPr>
          </a:p>
          <a:p>
            <a:pPr indent="0" lvl="0" marL="0" rtl="0" algn="l">
              <a:spcBef>
                <a:spcPts val="0"/>
              </a:spcBef>
              <a:spcAft>
                <a:spcPts val="0"/>
              </a:spcAft>
              <a:buClr>
                <a:schemeClr val="dk1"/>
              </a:buClr>
              <a:buSzPts val="1100"/>
              <a:buFont typeface="Arial"/>
              <a:buNone/>
            </a:pPr>
            <a:r>
              <a:t/>
            </a:r>
            <a:endParaRPr sz="1600" u="sng">
              <a:solidFill>
                <a:schemeClr val="dk1"/>
              </a:solidFill>
            </a:endParaRPr>
          </a:p>
          <a:p>
            <a:pPr indent="0" lvl="0" marL="0" rtl="0" algn="l">
              <a:spcBef>
                <a:spcPts val="0"/>
              </a:spcBef>
              <a:spcAft>
                <a:spcPts val="0"/>
              </a:spcAft>
              <a:buClr>
                <a:schemeClr val="dk1"/>
              </a:buClr>
              <a:buSzPts val="1100"/>
              <a:buFont typeface="Arial"/>
              <a:buNone/>
            </a:pPr>
            <a:r>
              <a:rPr lang="en" sz="1600" u="sng">
                <a:solidFill>
                  <a:schemeClr val="dk1"/>
                </a:solidFill>
              </a:rPr>
              <a:t>JUnit</a:t>
            </a:r>
            <a:endParaRPr sz="1600" u="sng">
              <a:solidFill>
                <a:schemeClr val="dk1"/>
              </a:solidFill>
            </a:endParaRPr>
          </a:p>
          <a:p>
            <a:pPr indent="0" lvl="0" marL="0" rtl="0" algn="l">
              <a:spcBef>
                <a:spcPts val="0"/>
              </a:spcBef>
              <a:spcAft>
                <a:spcPts val="0"/>
              </a:spcAft>
              <a:buClr>
                <a:schemeClr val="dk1"/>
              </a:buClr>
              <a:buSzPts val="1100"/>
              <a:buFont typeface="Arial"/>
              <a:buNone/>
            </a:pPr>
            <a:r>
              <a:rPr lang="en" sz="1500">
                <a:solidFill>
                  <a:schemeClr val="dk1"/>
                </a:solidFill>
              </a:rPr>
              <a:t>Open source testing framework </a:t>
            </a:r>
            <a:endParaRPr sz="1500">
              <a:solidFill>
                <a:schemeClr val="dk1"/>
              </a:solidFill>
            </a:endParaRPr>
          </a:p>
          <a:p>
            <a:pPr indent="0" lvl="0" marL="0" rtl="0" algn="l">
              <a:spcBef>
                <a:spcPts val="0"/>
              </a:spcBef>
              <a:spcAft>
                <a:spcPts val="0"/>
              </a:spcAft>
              <a:buNone/>
            </a:pPr>
            <a:r>
              <a:rPr lang="en" sz="1500">
                <a:solidFill>
                  <a:schemeClr val="dk1"/>
                </a:solidFill>
              </a:rPr>
              <a:t>Provides annotations, assertions, test runners</a:t>
            </a:r>
            <a:endParaRPr sz="1500">
              <a:solidFill>
                <a:schemeClr val="dk1"/>
              </a:solidFill>
            </a:endParaRPr>
          </a:p>
          <a:p>
            <a:pPr indent="0" lvl="0" marL="0" rtl="0" algn="l">
              <a:spcBef>
                <a:spcPts val="0"/>
              </a:spcBef>
              <a:spcAft>
                <a:spcPts val="0"/>
              </a:spcAft>
              <a:buClr>
                <a:schemeClr val="dk1"/>
              </a:buClr>
              <a:buSzPts val="1100"/>
              <a:buFont typeface="Arial"/>
              <a:buNone/>
            </a:pPr>
            <a:r>
              <a:t/>
            </a:r>
            <a:endParaRPr sz="1600" u="sng">
              <a:solidFill>
                <a:schemeClr val="dk1"/>
              </a:solidFill>
            </a:endParaRPr>
          </a:p>
          <a:p>
            <a:pPr indent="0" lvl="0" marL="0" rtl="0" algn="l">
              <a:spcBef>
                <a:spcPts val="0"/>
              </a:spcBef>
              <a:spcAft>
                <a:spcPts val="0"/>
              </a:spcAft>
              <a:buNone/>
            </a:pPr>
            <a:r>
              <a:rPr lang="en" sz="1600" u="sng">
                <a:solidFill>
                  <a:schemeClr val="dk1"/>
                </a:solidFill>
              </a:rPr>
              <a:t>Mockito</a:t>
            </a:r>
            <a:endParaRPr sz="1600" u="sng">
              <a:solidFill>
                <a:schemeClr val="dk1"/>
              </a:solidFill>
            </a:endParaRPr>
          </a:p>
          <a:p>
            <a:pPr indent="0" lvl="0" marL="0" rtl="0" algn="l">
              <a:spcBef>
                <a:spcPts val="0"/>
              </a:spcBef>
              <a:spcAft>
                <a:spcPts val="0"/>
              </a:spcAft>
              <a:buNone/>
            </a:pPr>
            <a:r>
              <a:rPr lang="en" sz="1500">
                <a:solidFill>
                  <a:schemeClr val="dk1"/>
                </a:solidFill>
              </a:rPr>
              <a:t>Mocking Framework</a:t>
            </a:r>
            <a:endParaRPr sz="1500">
              <a:solidFill>
                <a:schemeClr val="dk1"/>
              </a:solidFill>
            </a:endParaRPr>
          </a:p>
          <a:p>
            <a:pPr indent="0" lvl="0" marL="0" rtl="0" algn="l">
              <a:spcBef>
                <a:spcPts val="0"/>
              </a:spcBef>
              <a:spcAft>
                <a:spcPts val="0"/>
              </a:spcAft>
              <a:buNone/>
            </a:pPr>
            <a:r>
              <a:rPr lang="en" sz="1500">
                <a:solidFill>
                  <a:schemeClr val="dk1"/>
                </a:solidFill>
              </a:rPr>
              <a:t>Used for creating mock objects for unit testing</a:t>
            </a:r>
            <a:endParaRPr sz="15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30"/>
          <p:cNvSpPr txBox="1"/>
          <p:nvPr>
            <p:ph type="title"/>
          </p:nvPr>
        </p:nvSpPr>
        <p:spPr>
          <a:xfrm>
            <a:off x="44225" y="747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 Design - Test Plan</a:t>
            </a:r>
            <a:endParaRPr/>
          </a:p>
        </p:txBody>
      </p:sp>
      <p:sp>
        <p:nvSpPr>
          <p:cNvPr id="166" name="Google Shape;166;p30"/>
          <p:cNvSpPr/>
          <p:nvPr/>
        </p:nvSpPr>
        <p:spPr>
          <a:xfrm>
            <a:off x="817225" y="4282625"/>
            <a:ext cx="7114800" cy="725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Unit - Complete testing of a given module. Prototype will be made and tested for accuracy.</a:t>
            </a:r>
            <a:endParaRPr/>
          </a:p>
        </p:txBody>
      </p:sp>
      <p:sp>
        <p:nvSpPr>
          <p:cNvPr id="167" name="Google Shape;167;p30"/>
          <p:cNvSpPr/>
          <p:nvPr/>
        </p:nvSpPr>
        <p:spPr>
          <a:xfrm>
            <a:off x="803725" y="3014100"/>
            <a:ext cx="7141800" cy="725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Integration - Testing of interaction points between the newly developed module and existing system.</a:t>
            </a:r>
            <a:endParaRPr/>
          </a:p>
        </p:txBody>
      </p:sp>
      <p:sp>
        <p:nvSpPr>
          <p:cNvPr id="168" name="Google Shape;168;p30"/>
          <p:cNvSpPr/>
          <p:nvPr/>
        </p:nvSpPr>
        <p:spPr>
          <a:xfrm>
            <a:off x="803725" y="1837750"/>
            <a:ext cx="7141800" cy="6477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System - Testing of entire system based on the non-functional requirements.</a:t>
            </a:r>
            <a:endParaRPr/>
          </a:p>
        </p:txBody>
      </p:sp>
      <p:sp>
        <p:nvSpPr>
          <p:cNvPr id="169" name="Google Shape;169;p30"/>
          <p:cNvSpPr/>
          <p:nvPr/>
        </p:nvSpPr>
        <p:spPr>
          <a:xfrm>
            <a:off x="776725" y="736400"/>
            <a:ext cx="7195800" cy="5727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Acceptance - Testing of entire system based on the functional requirements. </a:t>
            </a:r>
            <a:endParaRPr/>
          </a:p>
        </p:txBody>
      </p:sp>
      <p:cxnSp>
        <p:nvCxnSpPr>
          <p:cNvPr id="170" name="Google Shape;170;p30"/>
          <p:cNvCxnSpPr>
            <a:stCxn id="166" idx="0"/>
            <a:endCxn id="167" idx="2"/>
          </p:cNvCxnSpPr>
          <p:nvPr/>
        </p:nvCxnSpPr>
        <p:spPr>
          <a:xfrm rot="10800000">
            <a:off x="4374625" y="3739325"/>
            <a:ext cx="0" cy="543300"/>
          </a:xfrm>
          <a:prstGeom prst="straightConnector1">
            <a:avLst/>
          </a:prstGeom>
          <a:noFill/>
          <a:ln cap="flat" cmpd="sng" w="9525">
            <a:solidFill>
              <a:schemeClr val="dk2"/>
            </a:solidFill>
            <a:prstDash val="solid"/>
            <a:round/>
            <a:headEnd len="med" w="med" type="none"/>
            <a:tailEnd len="med" w="med" type="triangle"/>
          </a:ln>
        </p:spPr>
      </p:cxnSp>
      <p:cxnSp>
        <p:nvCxnSpPr>
          <p:cNvPr id="171" name="Google Shape;171;p30"/>
          <p:cNvCxnSpPr>
            <a:stCxn id="167" idx="0"/>
            <a:endCxn id="168" idx="2"/>
          </p:cNvCxnSpPr>
          <p:nvPr/>
        </p:nvCxnSpPr>
        <p:spPr>
          <a:xfrm rot="10800000">
            <a:off x="4374625" y="2485500"/>
            <a:ext cx="0" cy="528600"/>
          </a:xfrm>
          <a:prstGeom prst="straightConnector1">
            <a:avLst/>
          </a:prstGeom>
          <a:noFill/>
          <a:ln cap="flat" cmpd="sng" w="9525">
            <a:solidFill>
              <a:schemeClr val="dk2"/>
            </a:solidFill>
            <a:prstDash val="solid"/>
            <a:round/>
            <a:headEnd len="med" w="med" type="none"/>
            <a:tailEnd len="med" w="med" type="triangle"/>
          </a:ln>
        </p:spPr>
      </p:cxnSp>
      <p:cxnSp>
        <p:nvCxnSpPr>
          <p:cNvPr id="172" name="Google Shape;172;p30"/>
          <p:cNvCxnSpPr>
            <a:stCxn id="168" idx="0"/>
            <a:endCxn id="169" idx="2"/>
          </p:cNvCxnSpPr>
          <p:nvPr/>
        </p:nvCxnSpPr>
        <p:spPr>
          <a:xfrm rot="10800000">
            <a:off x="4374625" y="1309150"/>
            <a:ext cx="0" cy="5286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31"/>
          <p:cNvSpPr txBox="1"/>
          <p:nvPr>
            <p:ph type="title"/>
          </p:nvPr>
        </p:nvSpPr>
        <p:spPr>
          <a:xfrm>
            <a:off x="198550" y="1570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 Design - Prototype Implementations</a:t>
            </a:r>
            <a:endParaRPr/>
          </a:p>
        </p:txBody>
      </p:sp>
      <p:sp>
        <p:nvSpPr>
          <p:cNvPr id="178" name="Google Shape;178;p31"/>
          <p:cNvSpPr txBox="1"/>
          <p:nvPr>
            <p:ph idx="1" type="body"/>
          </p:nvPr>
        </p:nvSpPr>
        <p:spPr>
          <a:xfrm>
            <a:off x="452625" y="862075"/>
            <a:ext cx="4999500" cy="412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a:t>
            </a:r>
            <a:r>
              <a:rPr lang="en"/>
              <a:t>Define Testable Feature</a:t>
            </a:r>
            <a:endParaRPr/>
          </a:p>
          <a:p>
            <a:pPr indent="-317500" lvl="0" marL="914400" rtl="0" algn="l">
              <a:spcBef>
                <a:spcPts val="1600"/>
              </a:spcBef>
              <a:spcAft>
                <a:spcPts val="0"/>
              </a:spcAft>
              <a:buSzPts val="1400"/>
              <a:buChar char="●"/>
            </a:pPr>
            <a:r>
              <a:rPr lang="en" sz="1400"/>
              <a:t>Choose one feature of solution to test</a:t>
            </a:r>
            <a:endParaRPr sz="1400"/>
          </a:p>
          <a:p>
            <a:pPr indent="0" lvl="0" marL="0" rtl="0" algn="l">
              <a:spcBef>
                <a:spcPts val="1600"/>
              </a:spcBef>
              <a:spcAft>
                <a:spcPts val="0"/>
              </a:spcAft>
              <a:buNone/>
            </a:pPr>
            <a:r>
              <a:rPr lang="en"/>
              <a:t>2. Create Prototype</a:t>
            </a:r>
            <a:endParaRPr/>
          </a:p>
          <a:p>
            <a:pPr indent="-317500" lvl="0" marL="914400" rtl="0" algn="l">
              <a:lnSpc>
                <a:spcPct val="100000"/>
              </a:lnSpc>
              <a:spcBef>
                <a:spcPts val="1600"/>
              </a:spcBef>
              <a:spcAft>
                <a:spcPts val="0"/>
              </a:spcAft>
              <a:buSzPts val="1400"/>
              <a:buChar char="●"/>
            </a:pPr>
            <a:r>
              <a:rPr lang="en" sz="1400"/>
              <a:t>Create low-res version of one solution to be tested</a:t>
            </a:r>
            <a:endParaRPr sz="1400"/>
          </a:p>
          <a:p>
            <a:pPr indent="0" lvl="0" marL="0" rtl="0" algn="l">
              <a:spcBef>
                <a:spcPts val="1600"/>
              </a:spcBef>
              <a:spcAft>
                <a:spcPts val="0"/>
              </a:spcAft>
              <a:buNone/>
            </a:pPr>
            <a:r>
              <a:rPr lang="en"/>
              <a:t>3</a:t>
            </a:r>
            <a:r>
              <a:rPr lang="en"/>
              <a:t>. Collect Data</a:t>
            </a:r>
            <a:endParaRPr/>
          </a:p>
          <a:p>
            <a:pPr indent="-317500" lvl="0" marL="914400" rtl="0" algn="l">
              <a:spcBef>
                <a:spcPts val="1600"/>
              </a:spcBef>
              <a:spcAft>
                <a:spcPts val="0"/>
              </a:spcAft>
              <a:buSzPts val="1400"/>
              <a:buChar char="●"/>
            </a:pPr>
            <a:r>
              <a:rPr lang="en" sz="1400"/>
              <a:t>Run multiple test trials and collect results</a:t>
            </a:r>
            <a:endParaRPr sz="1400"/>
          </a:p>
          <a:p>
            <a:pPr indent="0" lvl="0" marL="0" rtl="0" algn="l">
              <a:spcBef>
                <a:spcPts val="1600"/>
              </a:spcBef>
              <a:spcAft>
                <a:spcPts val="0"/>
              </a:spcAft>
              <a:buNone/>
            </a:pPr>
            <a:r>
              <a:rPr lang="en"/>
              <a:t>4. Analyze Prototype Effectiveness</a:t>
            </a:r>
            <a:endParaRPr/>
          </a:p>
          <a:p>
            <a:pPr indent="-317500" lvl="0" marL="914400" rtl="0" algn="l">
              <a:spcBef>
                <a:spcPts val="1600"/>
              </a:spcBef>
              <a:spcAft>
                <a:spcPts val="0"/>
              </a:spcAft>
              <a:buSzPts val="1400"/>
              <a:buChar char="●"/>
            </a:pPr>
            <a:r>
              <a:rPr lang="en" sz="1400"/>
              <a:t>Run collected data against expected results</a:t>
            </a:r>
            <a:endParaRPr sz="1400"/>
          </a:p>
          <a:p>
            <a:pPr indent="0" lvl="0" marL="0" rtl="0" algn="l">
              <a:spcBef>
                <a:spcPts val="1600"/>
              </a:spcBef>
              <a:spcAft>
                <a:spcPts val="1600"/>
              </a:spcAft>
              <a:buNone/>
            </a:pPr>
            <a:r>
              <a:t/>
            </a:r>
            <a:endParaRPr/>
          </a:p>
        </p:txBody>
      </p:sp>
      <p:pic>
        <p:nvPicPr>
          <p:cNvPr id="179" name="Google Shape;179;p31"/>
          <p:cNvPicPr preferRelativeResize="0"/>
          <p:nvPr/>
        </p:nvPicPr>
        <p:blipFill>
          <a:blip r:embed="rId3">
            <a:alphaModFix/>
          </a:blip>
          <a:stretch>
            <a:fillRect/>
          </a:stretch>
        </p:blipFill>
        <p:spPr>
          <a:xfrm>
            <a:off x="5851425" y="862075"/>
            <a:ext cx="1982425" cy="4015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Plan - Problem Statement</a:t>
            </a:r>
            <a:endParaRPr/>
          </a:p>
        </p:txBody>
      </p:sp>
      <p:sp>
        <p:nvSpPr>
          <p:cNvPr id="62" name="Google Shape;62;p14"/>
          <p:cNvSpPr txBox="1"/>
          <p:nvPr>
            <p:ph idx="1" type="body"/>
          </p:nvPr>
        </p:nvSpPr>
        <p:spPr>
          <a:xfrm>
            <a:off x="311700" y="1017725"/>
            <a:ext cx="8520600" cy="4962600"/>
          </a:xfrm>
          <a:prstGeom prst="rect">
            <a:avLst/>
          </a:prstGeom>
        </p:spPr>
        <p:txBody>
          <a:bodyPr anchorCtr="0" anchor="t" bIns="91425" lIns="91425" spcFirstLastPara="1" rIns="91425" wrap="square" tIns="91425">
            <a:noAutofit/>
          </a:bodyPr>
          <a:lstStyle/>
          <a:p>
            <a:pPr indent="-336550" lvl="0" marL="457200" rtl="0" algn="l">
              <a:lnSpc>
                <a:spcPct val="115000"/>
              </a:lnSpc>
              <a:spcBef>
                <a:spcPts val="0"/>
              </a:spcBef>
              <a:spcAft>
                <a:spcPts val="0"/>
              </a:spcAft>
              <a:buSzPts val="1700"/>
              <a:buChar char="●"/>
            </a:pPr>
            <a:r>
              <a:rPr lang="en" sz="1700"/>
              <a:t>Addresses the issue of texting while driving.</a:t>
            </a:r>
            <a:endParaRPr sz="1700"/>
          </a:p>
          <a:p>
            <a:pPr indent="-336550" lvl="0" marL="457200" rtl="0" algn="l">
              <a:lnSpc>
                <a:spcPct val="115000"/>
              </a:lnSpc>
              <a:spcBef>
                <a:spcPts val="0"/>
              </a:spcBef>
              <a:spcAft>
                <a:spcPts val="0"/>
              </a:spcAft>
              <a:buSzPts val="1700"/>
              <a:buChar char="●"/>
            </a:pPr>
            <a:r>
              <a:rPr lang="en" sz="1700"/>
              <a:t>3 years ago, </a:t>
            </a:r>
            <a:r>
              <a:rPr lang="en" sz="1700"/>
              <a:t> 391,000 injuries were caused by distracted driving accidents. </a:t>
            </a:r>
            <a:endParaRPr sz="1700"/>
          </a:p>
          <a:p>
            <a:pPr indent="-336550" lvl="0" marL="457200" rtl="0" algn="l">
              <a:lnSpc>
                <a:spcPct val="115000"/>
              </a:lnSpc>
              <a:spcBef>
                <a:spcPts val="0"/>
              </a:spcBef>
              <a:spcAft>
                <a:spcPts val="0"/>
              </a:spcAft>
              <a:buSzPts val="1700"/>
              <a:buChar char="●"/>
            </a:pPr>
            <a:r>
              <a:rPr lang="en" sz="1700"/>
              <a:t>9 people are killed everyday from distracted driving accidents [1]. Answering texts while driving might seem harmless, but replying to a text message takes the driver’s eyes off of the road for at least a few seconds. It takes only three seconds of the driver having their eyes off of the road to be in a car crash.</a:t>
            </a:r>
            <a:endParaRPr sz="1700"/>
          </a:p>
          <a:p>
            <a:pPr indent="-336550" lvl="0" marL="457200" rtl="0" algn="l">
              <a:lnSpc>
                <a:spcPct val="115000"/>
              </a:lnSpc>
              <a:spcBef>
                <a:spcPts val="0"/>
              </a:spcBef>
              <a:spcAft>
                <a:spcPts val="0"/>
              </a:spcAft>
              <a:buSzPts val="1700"/>
              <a:buChar char="●"/>
            </a:pPr>
            <a:r>
              <a:rPr lang="en" sz="1700"/>
              <a:t>Our solution is to</a:t>
            </a:r>
            <a:r>
              <a:rPr lang="en" sz="1700"/>
              <a:t> build an android application to detect if someone is texting while driving. </a:t>
            </a:r>
            <a:endParaRPr sz="1700"/>
          </a:p>
          <a:p>
            <a:pPr indent="-336550" lvl="0" marL="457200" rtl="0" algn="l">
              <a:lnSpc>
                <a:spcPct val="115000"/>
              </a:lnSpc>
              <a:spcBef>
                <a:spcPts val="0"/>
              </a:spcBef>
              <a:spcAft>
                <a:spcPts val="0"/>
              </a:spcAft>
              <a:buSzPts val="1700"/>
              <a:buChar char="●"/>
            </a:pPr>
            <a:r>
              <a:rPr lang="en" sz="1700"/>
              <a:t>Our goals include detecting whether someone is in the driver’s seat.</a:t>
            </a:r>
            <a:endParaRPr sz="1700"/>
          </a:p>
          <a:p>
            <a:pPr indent="-336550" lvl="0" marL="457200" rtl="0" algn="l">
              <a:lnSpc>
                <a:spcPct val="115000"/>
              </a:lnSpc>
              <a:spcBef>
                <a:spcPts val="0"/>
              </a:spcBef>
              <a:spcAft>
                <a:spcPts val="0"/>
              </a:spcAft>
              <a:buSzPts val="1700"/>
              <a:buChar char="●"/>
            </a:pPr>
            <a:r>
              <a:rPr lang="en" sz="1700"/>
              <a:t>In order to do that without simply locking out everyone from their phones, our solution will have to include many different measures to ensure accurate detection.</a:t>
            </a:r>
            <a:endParaRPr sz="1700"/>
          </a:p>
          <a:p>
            <a:pPr indent="0" lvl="0" marL="0" rtl="0" algn="l">
              <a:lnSpc>
                <a:spcPct val="115000"/>
              </a:lnSpc>
              <a:spcBef>
                <a:spcPts val="0"/>
              </a:spcBef>
              <a:spcAft>
                <a:spcPts val="0"/>
              </a:spcAft>
              <a:buNone/>
            </a:pPr>
            <a:r>
              <a:rPr lang="en" sz="1400"/>
              <a:t>[1] “100 Distracted Driving Facts &amp; Statistics for 2018.” TeenSafe, 5 July 2018, www.teensafe.com/distracted-driving/100-distracted-driving-facts-and-statistics-2018/.</a:t>
            </a:r>
            <a:br>
              <a:rPr lang="en"/>
            </a:b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 - Current Project Status</a:t>
            </a:r>
            <a:endParaRPr/>
          </a:p>
        </p:txBody>
      </p:sp>
      <p:sp>
        <p:nvSpPr>
          <p:cNvPr id="185" name="Google Shape;185;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t/>
            </a:r>
            <a:endParaRPr/>
          </a:p>
          <a:p>
            <a:pPr indent="0" lvl="0" marL="0" rtl="0" algn="l">
              <a:spcBef>
                <a:spcPts val="1600"/>
              </a:spcBef>
              <a:spcAft>
                <a:spcPts val="0"/>
              </a:spcAft>
              <a:buNone/>
            </a:pPr>
            <a:r>
              <a:t/>
            </a:r>
            <a:endParaRPr/>
          </a:p>
          <a:p>
            <a:pPr indent="0" lvl="0" marL="914400" rtl="0" algn="l">
              <a:spcBef>
                <a:spcPts val="1600"/>
              </a:spcBef>
              <a:spcAft>
                <a:spcPts val="1600"/>
              </a:spcAft>
              <a:buNone/>
            </a:pPr>
            <a:r>
              <a:t/>
            </a:r>
            <a:endParaRPr/>
          </a:p>
        </p:txBody>
      </p:sp>
      <p:pic>
        <p:nvPicPr>
          <p:cNvPr id="186" name="Google Shape;186;p32"/>
          <p:cNvPicPr preferRelativeResize="0"/>
          <p:nvPr/>
        </p:nvPicPr>
        <p:blipFill>
          <a:blip r:embed="rId3">
            <a:alphaModFix/>
          </a:blip>
          <a:stretch>
            <a:fillRect/>
          </a:stretch>
        </p:blipFill>
        <p:spPr>
          <a:xfrm>
            <a:off x="3477075" y="1152475"/>
            <a:ext cx="2076450" cy="2076450"/>
          </a:xfrm>
          <a:prstGeom prst="rect">
            <a:avLst/>
          </a:prstGeom>
          <a:noFill/>
          <a:ln>
            <a:noFill/>
          </a:ln>
        </p:spPr>
      </p:pic>
      <p:pic>
        <p:nvPicPr>
          <p:cNvPr id="187" name="Google Shape;187;p32"/>
          <p:cNvPicPr preferRelativeResize="0"/>
          <p:nvPr/>
        </p:nvPicPr>
        <p:blipFill>
          <a:blip r:embed="rId4">
            <a:alphaModFix/>
          </a:blip>
          <a:stretch>
            <a:fillRect/>
          </a:stretch>
        </p:blipFill>
        <p:spPr>
          <a:xfrm>
            <a:off x="6504075" y="1152475"/>
            <a:ext cx="2076450" cy="2076450"/>
          </a:xfrm>
          <a:prstGeom prst="rect">
            <a:avLst/>
          </a:prstGeom>
          <a:noFill/>
          <a:ln>
            <a:noFill/>
          </a:ln>
        </p:spPr>
      </p:pic>
      <p:pic>
        <p:nvPicPr>
          <p:cNvPr id="188" name="Google Shape;188;p32"/>
          <p:cNvPicPr preferRelativeResize="0"/>
          <p:nvPr/>
        </p:nvPicPr>
        <p:blipFill>
          <a:blip r:embed="rId5">
            <a:alphaModFix/>
          </a:blip>
          <a:stretch>
            <a:fillRect/>
          </a:stretch>
        </p:blipFill>
        <p:spPr>
          <a:xfrm>
            <a:off x="450075" y="3067050"/>
            <a:ext cx="2076450" cy="2076450"/>
          </a:xfrm>
          <a:prstGeom prst="rect">
            <a:avLst/>
          </a:prstGeom>
          <a:noFill/>
          <a:ln>
            <a:noFill/>
          </a:ln>
        </p:spPr>
      </p:pic>
      <p:pic>
        <p:nvPicPr>
          <p:cNvPr id="189" name="Google Shape;189;p32"/>
          <p:cNvPicPr preferRelativeResize="0"/>
          <p:nvPr/>
        </p:nvPicPr>
        <p:blipFill>
          <a:blip r:embed="rId6">
            <a:alphaModFix/>
          </a:blip>
          <a:stretch>
            <a:fillRect/>
          </a:stretch>
        </p:blipFill>
        <p:spPr>
          <a:xfrm>
            <a:off x="3477075" y="3067050"/>
            <a:ext cx="2076450" cy="2076450"/>
          </a:xfrm>
          <a:prstGeom prst="rect">
            <a:avLst/>
          </a:prstGeom>
          <a:noFill/>
          <a:ln>
            <a:noFill/>
          </a:ln>
        </p:spPr>
      </p:pic>
      <p:pic>
        <p:nvPicPr>
          <p:cNvPr id="190" name="Google Shape;190;p32"/>
          <p:cNvPicPr preferRelativeResize="0"/>
          <p:nvPr/>
        </p:nvPicPr>
        <p:blipFill>
          <a:blip r:embed="rId7">
            <a:alphaModFix/>
          </a:blip>
          <a:stretch>
            <a:fillRect/>
          </a:stretch>
        </p:blipFill>
        <p:spPr>
          <a:xfrm>
            <a:off x="6504075" y="3143250"/>
            <a:ext cx="2076450" cy="2076450"/>
          </a:xfrm>
          <a:prstGeom prst="rect">
            <a:avLst/>
          </a:prstGeom>
          <a:noFill/>
          <a:ln>
            <a:noFill/>
          </a:ln>
        </p:spPr>
      </p:pic>
      <p:pic>
        <p:nvPicPr>
          <p:cNvPr id="191" name="Google Shape;191;p32"/>
          <p:cNvPicPr preferRelativeResize="0"/>
          <p:nvPr/>
        </p:nvPicPr>
        <p:blipFill rotWithShape="1">
          <a:blip r:embed="rId8">
            <a:alphaModFix/>
          </a:blip>
          <a:srcRect b="7054" l="0" r="0" t="0"/>
          <a:stretch/>
        </p:blipFill>
        <p:spPr>
          <a:xfrm>
            <a:off x="450075" y="1152462"/>
            <a:ext cx="2076450" cy="19298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3"/>
          <p:cNvSpPr txBox="1"/>
          <p:nvPr>
            <p:ph type="title"/>
          </p:nvPr>
        </p:nvSpPr>
        <p:spPr>
          <a:xfrm>
            <a:off x="265500" y="151075"/>
            <a:ext cx="8622000" cy="573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2800"/>
              <a:t>Conclusion - </a:t>
            </a:r>
            <a:r>
              <a:rPr lang="en" sz="2600"/>
              <a:t>Task Responsibility/Individual Contribution</a:t>
            </a:r>
            <a:endParaRPr/>
          </a:p>
        </p:txBody>
      </p:sp>
      <p:sp>
        <p:nvSpPr>
          <p:cNvPr id="197" name="Google Shape;197;p33"/>
          <p:cNvSpPr txBox="1"/>
          <p:nvPr>
            <p:ph idx="1" type="subTitle"/>
          </p:nvPr>
        </p:nvSpPr>
        <p:spPr>
          <a:xfrm>
            <a:off x="265500" y="1572625"/>
            <a:ext cx="4045200" cy="284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Each member had a role on the team.</a:t>
            </a:r>
            <a:endParaRPr sz="1400"/>
          </a:p>
          <a:p>
            <a:pPr indent="-317500" lvl="1" marL="914400" rtl="0" algn="l">
              <a:spcBef>
                <a:spcPts val="0"/>
              </a:spcBef>
              <a:spcAft>
                <a:spcPts val="0"/>
              </a:spcAft>
              <a:buSzPts val="1400"/>
              <a:buChar char="○"/>
            </a:pPr>
            <a:r>
              <a:rPr i="1" lang="en" sz="1400"/>
              <a:t>Project Lead</a:t>
            </a:r>
            <a:r>
              <a:rPr lang="en" sz="1400"/>
              <a:t> - Kristina</a:t>
            </a:r>
            <a:endParaRPr sz="1400"/>
          </a:p>
          <a:p>
            <a:pPr indent="-317500" lvl="1" marL="914400" rtl="0" algn="l">
              <a:spcBef>
                <a:spcPts val="0"/>
              </a:spcBef>
              <a:spcAft>
                <a:spcPts val="0"/>
              </a:spcAft>
              <a:buSzPts val="1400"/>
              <a:buChar char="○"/>
            </a:pPr>
            <a:r>
              <a:rPr i="1" lang="en" sz="1400"/>
              <a:t>Meeting Scribe </a:t>
            </a:r>
            <a:r>
              <a:rPr lang="en" sz="1400"/>
              <a:t>- Sara</a:t>
            </a:r>
            <a:endParaRPr sz="1400"/>
          </a:p>
          <a:p>
            <a:pPr indent="-317500" lvl="1" marL="914400" rtl="0" algn="l">
              <a:spcBef>
                <a:spcPts val="0"/>
              </a:spcBef>
              <a:spcAft>
                <a:spcPts val="0"/>
              </a:spcAft>
              <a:buSzPts val="1400"/>
              <a:buChar char="○"/>
            </a:pPr>
            <a:r>
              <a:rPr i="1" lang="en" sz="1400"/>
              <a:t>Lead Designer</a:t>
            </a:r>
            <a:r>
              <a:rPr lang="en" sz="1400"/>
              <a:t> - Andrew</a:t>
            </a:r>
            <a:endParaRPr sz="1400"/>
          </a:p>
          <a:p>
            <a:pPr indent="-317500" lvl="1" marL="914400" rtl="0" algn="l">
              <a:spcBef>
                <a:spcPts val="0"/>
              </a:spcBef>
              <a:spcAft>
                <a:spcPts val="0"/>
              </a:spcAft>
              <a:buSzPts val="1400"/>
              <a:buChar char="○"/>
            </a:pPr>
            <a:r>
              <a:rPr i="1" lang="en" sz="1400"/>
              <a:t>Test Engineer</a:t>
            </a:r>
            <a:r>
              <a:rPr lang="en" sz="1400"/>
              <a:t> - Lucas</a:t>
            </a:r>
            <a:endParaRPr sz="1400"/>
          </a:p>
          <a:p>
            <a:pPr indent="-317500" lvl="1" marL="914400" rtl="0" algn="l">
              <a:spcBef>
                <a:spcPts val="0"/>
              </a:spcBef>
              <a:spcAft>
                <a:spcPts val="0"/>
              </a:spcAft>
              <a:buSzPts val="1400"/>
              <a:buChar char="○"/>
            </a:pPr>
            <a:r>
              <a:rPr i="1" lang="en" sz="1400"/>
              <a:t>Report Manager - </a:t>
            </a:r>
            <a:r>
              <a:rPr lang="en" sz="1400"/>
              <a:t>Derek</a:t>
            </a:r>
            <a:endParaRPr sz="1400"/>
          </a:p>
          <a:p>
            <a:pPr indent="-317500" lvl="1" marL="914400" rtl="0" algn="l">
              <a:spcBef>
                <a:spcPts val="0"/>
              </a:spcBef>
              <a:spcAft>
                <a:spcPts val="0"/>
              </a:spcAft>
              <a:buSzPts val="1400"/>
              <a:buChar char="○"/>
            </a:pPr>
            <a:r>
              <a:rPr i="1" lang="en" sz="1400"/>
              <a:t>Lead Architect </a:t>
            </a:r>
            <a:r>
              <a:rPr lang="en" sz="1400"/>
              <a:t>- Ryan</a:t>
            </a:r>
            <a:endParaRPr sz="1400"/>
          </a:p>
          <a:p>
            <a:pPr indent="0" lvl="0" marL="0" rtl="0" algn="ctr">
              <a:spcBef>
                <a:spcPts val="0"/>
              </a:spcBef>
              <a:spcAft>
                <a:spcPts val="0"/>
              </a:spcAft>
              <a:buNone/>
            </a:pPr>
            <a:r>
              <a:t/>
            </a:r>
            <a:endParaRPr/>
          </a:p>
        </p:txBody>
      </p:sp>
      <p:sp>
        <p:nvSpPr>
          <p:cNvPr id="198" name="Google Shape;198;p33"/>
          <p:cNvSpPr txBox="1"/>
          <p:nvPr>
            <p:ph idx="2" type="body"/>
          </p:nvPr>
        </p:nvSpPr>
        <p:spPr>
          <a:xfrm>
            <a:off x="4939500" y="1572625"/>
            <a:ext cx="3837000" cy="2846400"/>
          </a:xfrm>
          <a:prstGeom prst="rect">
            <a:avLst/>
          </a:prstGeom>
        </p:spPr>
        <p:txBody>
          <a:bodyPr anchorCtr="0" anchor="ctr" bIns="91425" lIns="91425" spcFirstLastPara="1" rIns="91425" wrap="square" tIns="91425">
            <a:noAutofit/>
          </a:bodyPr>
          <a:lstStyle/>
          <a:p>
            <a:pPr indent="-317500" lvl="0" marL="457200" rtl="0" algn="l">
              <a:lnSpc>
                <a:spcPct val="115000"/>
              </a:lnSpc>
              <a:spcBef>
                <a:spcPts val="0"/>
              </a:spcBef>
              <a:spcAft>
                <a:spcPts val="0"/>
              </a:spcAft>
              <a:buSzPts val="1400"/>
              <a:buChar char="●"/>
            </a:pPr>
            <a:r>
              <a:rPr lang="en" sz="1400"/>
              <a:t>We divided work on a module basis, different members assigned to different components</a:t>
            </a:r>
            <a:endParaRPr sz="1400"/>
          </a:p>
          <a:p>
            <a:pPr indent="-317500" lvl="1" marL="914400" rtl="0" algn="l">
              <a:lnSpc>
                <a:spcPct val="115000"/>
              </a:lnSpc>
              <a:spcBef>
                <a:spcPts val="0"/>
              </a:spcBef>
              <a:spcAft>
                <a:spcPts val="0"/>
              </a:spcAft>
              <a:buSzPts val="1400"/>
              <a:buChar char="○"/>
            </a:pPr>
            <a:r>
              <a:rPr lang="en" sz="1200"/>
              <a:t>Speedometer - TBD</a:t>
            </a:r>
            <a:endParaRPr sz="1200"/>
          </a:p>
          <a:p>
            <a:pPr indent="-317500" lvl="1" marL="914400" rtl="0" algn="l">
              <a:lnSpc>
                <a:spcPct val="115000"/>
              </a:lnSpc>
              <a:spcBef>
                <a:spcPts val="0"/>
              </a:spcBef>
              <a:spcAft>
                <a:spcPts val="0"/>
              </a:spcAft>
              <a:buSzPts val="1400"/>
              <a:buChar char="○"/>
            </a:pPr>
            <a:r>
              <a:rPr lang="en" sz="1200"/>
              <a:t>Texting Speed- Andrew </a:t>
            </a:r>
            <a:endParaRPr sz="1200"/>
          </a:p>
          <a:p>
            <a:pPr indent="-317500" lvl="1" marL="914400" rtl="0" algn="l">
              <a:lnSpc>
                <a:spcPct val="115000"/>
              </a:lnSpc>
              <a:spcBef>
                <a:spcPts val="0"/>
              </a:spcBef>
              <a:spcAft>
                <a:spcPts val="0"/>
              </a:spcAft>
              <a:buSzPts val="1400"/>
              <a:buChar char="○"/>
            </a:pPr>
            <a:r>
              <a:rPr lang="en" sz="1200"/>
              <a:t>Phone Handling - Sara and Kristina</a:t>
            </a:r>
            <a:endParaRPr sz="1200"/>
          </a:p>
          <a:p>
            <a:pPr indent="-317500" lvl="1" marL="914400" rtl="0" algn="l">
              <a:lnSpc>
                <a:spcPct val="115000"/>
              </a:lnSpc>
              <a:spcBef>
                <a:spcPts val="0"/>
              </a:spcBef>
              <a:spcAft>
                <a:spcPts val="0"/>
              </a:spcAft>
              <a:buSzPts val="1400"/>
              <a:buChar char="○"/>
            </a:pPr>
            <a:r>
              <a:rPr lang="en" sz="1200"/>
              <a:t>Spelling Tracker - Andrew</a:t>
            </a:r>
            <a:endParaRPr sz="1200"/>
          </a:p>
          <a:p>
            <a:pPr indent="-317500" lvl="1" marL="914400" rtl="0" algn="l">
              <a:lnSpc>
                <a:spcPct val="115000"/>
              </a:lnSpc>
              <a:spcBef>
                <a:spcPts val="0"/>
              </a:spcBef>
              <a:spcAft>
                <a:spcPts val="0"/>
              </a:spcAft>
              <a:buSzPts val="1400"/>
              <a:buChar char="○"/>
            </a:pPr>
            <a:r>
              <a:rPr lang="en" sz="1200"/>
              <a:t>Camera - Lucas and Ryan</a:t>
            </a:r>
            <a:endParaRPr sz="1200"/>
          </a:p>
          <a:p>
            <a:pPr indent="-317500" lvl="1" marL="914400" rtl="0" algn="l">
              <a:lnSpc>
                <a:spcPct val="115000"/>
              </a:lnSpc>
              <a:spcBef>
                <a:spcPts val="0"/>
              </a:spcBef>
              <a:spcAft>
                <a:spcPts val="0"/>
              </a:spcAft>
              <a:buSzPts val="1400"/>
              <a:buChar char="○"/>
            </a:pPr>
            <a:r>
              <a:rPr lang="en" sz="1200"/>
              <a:t>Centripetal Acceleration - Derek </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t/>
            </a:r>
            <a:endParaRPr sz="12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 - Plan for Next Semester</a:t>
            </a:r>
            <a:endParaRPr/>
          </a:p>
        </p:txBody>
      </p:sp>
      <p:sp>
        <p:nvSpPr>
          <p:cNvPr id="204" name="Google Shape;204;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Fully implement modules</a:t>
            </a:r>
            <a:endParaRPr/>
          </a:p>
          <a:p>
            <a:pPr indent="-317500" lvl="1" marL="914400" rtl="0" algn="l">
              <a:spcBef>
                <a:spcPts val="0"/>
              </a:spcBef>
              <a:spcAft>
                <a:spcPts val="0"/>
              </a:spcAft>
              <a:buSzPts val="1400"/>
              <a:buChar char="○"/>
            </a:pPr>
            <a:r>
              <a:rPr lang="en"/>
              <a:t>Camera: Implement efficient machine learning into camera module.</a:t>
            </a:r>
            <a:endParaRPr/>
          </a:p>
          <a:p>
            <a:pPr indent="-317500" lvl="1" marL="914400" rtl="0" algn="l">
              <a:spcBef>
                <a:spcPts val="0"/>
              </a:spcBef>
              <a:spcAft>
                <a:spcPts val="0"/>
              </a:spcAft>
              <a:buSzPts val="1400"/>
              <a:buChar char="○"/>
            </a:pPr>
            <a:r>
              <a:rPr lang="en"/>
              <a:t>Centripetal Acceleration: Create an algorithm for handling centripetal acceleration readings</a:t>
            </a:r>
            <a:endParaRPr/>
          </a:p>
          <a:p>
            <a:pPr indent="-317500" lvl="1" marL="914400" rtl="0" algn="l">
              <a:spcBef>
                <a:spcPts val="0"/>
              </a:spcBef>
              <a:spcAft>
                <a:spcPts val="0"/>
              </a:spcAft>
              <a:buSzPts val="1400"/>
              <a:buChar char="○"/>
            </a:pPr>
            <a:r>
              <a:rPr lang="en"/>
              <a:t>Phone Handling: Determine viability of magnetic sensor and ways to implement a machine learning algorithm for phone carriage.</a:t>
            </a:r>
            <a:endParaRPr/>
          </a:p>
          <a:p>
            <a:pPr indent="-317500" lvl="1" marL="914400" rtl="0" algn="l">
              <a:spcBef>
                <a:spcPts val="0"/>
              </a:spcBef>
              <a:spcAft>
                <a:spcPts val="0"/>
              </a:spcAft>
              <a:buSzPts val="1400"/>
              <a:buChar char="○"/>
            </a:pPr>
            <a:r>
              <a:rPr lang="en"/>
              <a:t>Spell Tracker: Eliminate bugs and create a working spell tracker.</a:t>
            </a:r>
            <a:endParaRPr/>
          </a:p>
          <a:p>
            <a:pPr indent="-342900" lvl="0" marL="457200" rtl="0" algn="l">
              <a:spcBef>
                <a:spcPts val="0"/>
              </a:spcBef>
              <a:spcAft>
                <a:spcPts val="0"/>
              </a:spcAft>
              <a:buSzPts val="1800"/>
              <a:buChar char="●"/>
            </a:pPr>
            <a:r>
              <a:rPr lang="en"/>
              <a:t>Get the application to run as a background process on the phone.</a:t>
            </a:r>
            <a:endParaRPr/>
          </a:p>
          <a:p>
            <a:pPr indent="-342900" lvl="0" marL="457200" rtl="0" algn="l">
              <a:spcBef>
                <a:spcPts val="0"/>
              </a:spcBef>
              <a:spcAft>
                <a:spcPts val="0"/>
              </a:spcAft>
              <a:buSzPts val="1800"/>
              <a:buChar char="●"/>
            </a:pPr>
            <a:r>
              <a:rPr lang="en"/>
              <a:t>Develop a GUI for the application. </a:t>
            </a:r>
            <a:endParaRPr/>
          </a:p>
          <a:p>
            <a:pPr indent="-342900" lvl="0" marL="457200" rtl="0" algn="l">
              <a:spcBef>
                <a:spcPts val="0"/>
              </a:spcBef>
              <a:spcAft>
                <a:spcPts val="0"/>
              </a:spcAft>
              <a:buSzPts val="1800"/>
              <a:buChar char="●"/>
            </a:pPr>
            <a:r>
              <a:rPr lang="en"/>
              <a:t>Create a phone lock mechanism that reads in the module data constantly to determine if the phone should be locked.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5"/>
          <p:cNvSpPr txBox="1"/>
          <p:nvPr>
            <p:ph type="title"/>
          </p:nvPr>
        </p:nvSpPr>
        <p:spPr>
          <a:xfrm>
            <a:off x="311700" y="21214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Questions?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Plan - Market Survey</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AllState DriveWise Application </a:t>
            </a:r>
            <a:endParaRPr/>
          </a:p>
          <a:p>
            <a:pPr indent="-317500" lvl="1" marL="914400" rtl="0" algn="l">
              <a:spcBef>
                <a:spcPts val="0"/>
              </a:spcBef>
              <a:spcAft>
                <a:spcPts val="0"/>
              </a:spcAft>
              <a:buSzPts val="1400"/>
              <a:buChar char="○"/>
            </a:pPr>
            <a:r>
              <a:rPr lang="en"/>
              <a:t>It tracks good driving habits including how fast a user is driving.</a:t>
            </a:r>
            <a:endParaRPr/>
          </a:p>
          <a:p>
            <a:pPr indent="-317500" lvl="1" marL="914400" rtl="0" algn="l">
              <a:spcBef>
                <a:spcPts val="0"/>
              </a:spcBef>
              <a:spcAft>
                <a:spcPts val="0"/>
              </a:spcAft>
              <a:buSzPts val="1400"/>
              <a:buChar char="○"/>
            </a:pPr>
            <a:r>
              <a:rPr lang="en"/>
              <a:t>Can also text people who have texted the device while you are driving to let them know that you are driving and will respond later.</a:t>
            </a:r>
            <a:endParaRPr/>
          </a:p>
          <a:p>
            <a:pPr indent="-342900" lvl="0" marL="457200" rtl="0" algn="l">
              <a:spcBef>
                <a:spcPts val="0"/>
              </a:spcBef>
              <a:spcAft>
                <a:spcPts val="0"/>
              </a:spcAft>
              <a:buSzPts val="1800"/>
              <a:buChar char="●"/>
            </a:pPr>
            <a:r>
              <a:rPr lang="en"/>
              <a:t>SafeDriveZone Application</a:t>
            </a:r>
            <a:endParaRPr/>
          </a:p>
          <a:p>
            <a:pPr indent="-317500" lvl="1" marL="914400" rtl="0" algn="l">
              <a:spcBef>
                <a:spcPts val="0"/>
              </a:spcBef>
              <a:spcAft>
                <a:spcPts val="0"/>
              </a:spcAft>
              <a:buSzPts val="1400"/>
              <a:buChar char="○"/>
            </a:pPr>
            <a:r>
              <a:rPr lang="en"/>
              <a:t>Three separate applications (Parent, Driver, and its own Messenger)</a:t>
            </a:r>
            <a:endParaRPr/>
          </a:p>
          <a:p>
            <a:pPr indent="-317500" lvl="1" marL="914400" rtl="0" algn="l">
              <a:spcBef>
                <a:spcPts val="0"/>
              </a:spcBef>
              <a:spcAft>
                <a:spcPts val="0"/>
              </a:spcAft>
              <a:buSzPts val="1400"/>
              <a:buChar char="○"/>
            </a:pPr>
            <a:r>
              <a:rPr lang="en"/>
              <a:t>Monitors average speed and current speed. </a:t>
            </a:r>
            <a:endParaRPr/>
          </a:p>
          <a:p>
            <a:pPr indent="-317500" lvl="1" marL="914400" rtl="0" algn="l">
              <a:spcBef>
                <a:spcPts val="0"/>
              </a:spcBef>
              <a:spcAft>
                <a:spcPts val="0"/>
              </a:spcAft>
              <a:buSzPts val="1400"/>
              <a:buChar char="○"/>
            </a:pPr>
            <a:r>
              <a:rPr lang="en"/>
              <a:t>Also redirects in bound text messages, phone calls and silences notifications</a:t>
            </a:r>
            <a:endParaRPr/>
          </a:p>
          <a:p>
            <a:pPr indent="-342900" lvl="0" marL="457200" rtl="0" algn="l">
              <a:spcBef>
                <a:spcPts val="0"/>
              </a:spcBef>
              <a:spcAft>
                <a:spcPts val="0"/>
              </a:spcAft>
              <a:buSzPts val="1800"/>
              <a:buChar char="●"/>
            </a:pPr>
            <a:r>
              <a:rPr lang="en"/>
              <a:t>Academic Research</a:t>
            </a:r>
            <a:endParaRPr/>
          </a:p>
          <a:p>
            <a:pPr indent="-317500" lvl="1" marL="914400" rtl="0" algn="l">
              <a:spcBef>
                <a:spcPts val="0"/>
              </a:spcBef>
              <a:spcAft>
                <a:spcPts val="0"/>
              </a:spcAft>
              <a:buSzPts val="1400"/>
              <a:buChar char="○"/>
            </a:pPr>
            <a:r>
              <a:rPr lang="en"/>
              <a:t>University of Waterloo (Canada) has been working on an algorithm.</a:t>
            </a:r>
            <a:endParaRPr/>
          </a:p>
          <a:p>
            <a:pPr indent="-317500" lvl="1" marL="914400" rtl="0" algn="l">
              <a:spcBef>
                <a:spcPts val="0"/>
              </a:spcBef>
              <a:spcAft>
                <a:spcPts val="0"/>
              </a:spcAft>
              <a:buSzPts val="1400"/>
              <a:buChar char="○"/>
            </a:pPr>
            <a:r>
              <a:rPr lang="en"/>
              <a:t>Used the camera attached to the dashboard to analyze head and face positioning</a:t>
            </a:r>
            <a:endParaRPr/>
          </a:p>
          <a:p>
            <a:pPr indent="-317500" lvl="1" marL="914400" rtl="0" algn="l">
              <a:spcBef>
                <a:spcPts val="0"/>
              </a:spcBef>
              <a:spcAft>
                <a:spcPts val="0"/>
              </a:spcAft>
              <a:buSzPts val="1400"/>
              <a:buChar char="○"/>
            </a:pPr>
            <a:r>
              <a:rPr lang="en"/>
              <a:t>The algorithms were trained with machine learning</a:t>
            </a:r>
            <a:endParaRPr/>
          </a:p>
          <a:p>
            <a:pPr indent="0" lvl="0" marL="914400" rtl="0" algn="l">
              <a:spcBef>
                <a:spcPts val="1600"/>
              </a:spcBef>
              <a:spcAft>
                <a:spcPts val="0"/>
              </a:spcAft>
              <a:buNone/>
            </a:pPr>
            <a:r>
              <a:t/>
            </a:r>
            <a:endParaRPr/>
          </a:p>
          <a:p>
            <a:pPr indent="0" lvl="0" marL="0" rtl="0" algn="l">
              <a:spcBef>
                <a:spcPts val="1600"/>
              </a:spcBef>
              <a:spcAft>
                <a:spcPts val="1600"/>
              </a:spcAft>
              <a:buClr>
                <a:schemeClr val="dk1"/>
              </a:buClr>
              <a:buSzPts val="1100"/>
              <a:buFont typeface="Arial"/>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Plan - Project Milestones &amp; Schedule</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Milestones</a:t>
            </a:r>
            <a:endParaRPr/>
          </a:p>
          <a:p>
            <a:pPr indent="-342900" lvl="0" marL="457200" rtl="0" algn="l">
              <a:spcBef>
                <a:spcPts val="1600"/>
              </a:spcBef>
              <a:spcAft>
                <a:spcPts val="0"/>
              </a:spcAft>
              <a:buSzPts val="1800"/>
              <a:buAutoNum type="arabicPeriod"/>
            </a:pPr>
            <a:r>
              <a:rPr lang="en"/>
              <a:t>Speedometer prototype</a:t>
            </a:r>
            <a:endParaRPr/>
          </a:p>
          <a:p>
            <a:pPr indent="-342900" lvl="0" marL="457200" rtl="0" algn="l">
              <a:spcBef>
                <a:spcPts val="0"/>
              </a:spcBef>
              <a:spcAft>
                <a:spcPts val="0"/>
              </a:spcAft>
              <a:buSzPts val="1800"/>
              <a:buAutoNum type="arabicPeriod"/>
            </a:pPr>
            <a:r>
              <a:rPr lang="en"/>
              <a:t>Completion of learning mode prototype</a:t>
            </a:r>
            <a:endParaRPr/>
          </a:p>
          <a:p>
            <a:pPr indent="-342900" lvl="0" marL="457200" rtl="0" algn="l">
              <a:spcBef>
                <a:spcPts val="0"/>
              </a:spcBef>
              <a:spcAft>
                <a:spcPts val="0"/>
              </a:spcAft>
              <a:buSzPts val="1800"/>
              <a:buAutoNum type="arabicPeriod"/>
            </a:pPr>
            <a:r>
              <a:rPr lang="en"/>
              <a:t>Completion of detection mode prototype</a:t>
            </a:r>
            <a:endParaRPr/>
          </a:p>
          <a:p>
            <a:pPr indent="-342900" lvl="0" marL="457200" rtl="0" algn="l">
              <a:spcBef>
                <a:spcPts val="0"/>
              </a:spcBef>
              <a:spcAft>
                <a:spcPts val="0"/>
              </a:spcAft>
              <a:buSzPts val="1800"/>
              <a:buAutoNum type="arabicPeriod"/>
            </a:pPr>
            <a:r>
              <a:rPr lang="en"/>
              <a:t>False positive and false negative rates at or below 50%</a:t>
            </a:r>
            <a:endParaRPr/>
          </a:p>
          <a:p>
            <a:pPr indent="-342900" lvl="0" marL="457200" rtl="0" algn="l">
              <a:spcBef>
                <a:spcPts val="0"/>
              </a:spcBef>
              <a:spcAft>
                <a:spcPts val="0"/>
              </a:spcAft>
              <a:buSzPts val="1800"/>
              <a:buAutoNum type="arabicPeriod"/>
            </a:pPr>
            <a:r>
              <a:rPr lang="en"/>
              <a:t>False positive and false negative rates at or below 10%</a:t>
            </a:r>
            <a:endParaRPr/>
          </a:p>
          <a:p>
            <a:pPr indent="0" lvl="0" marL="0" rtl="0" algn="l">
              <a:spcBef>
                <a:spcPts val="1600"/>
              </a:spcBef>
              <a:spcAft>
                <a:spcPts val="0"/>
              </a:spcAft>
              <a:buNone/>
            </a:pPr>
            <a:r>
              <a:rPr lang="en" sz="1200"/>
              <a:t>False positive: In this case, a false positive is our application incorrectly identifying a passenger as a driver and blocking their texting capabilities.</a:t>
            </a:r>
            <a:endParaRPr sz="1200"/>
          </a:p>
          <a:p>
            <a:pPr indent="0" lvl="0" marL="0" rtl="0" algn="l">
              <a:spcBef>
                <a:spcPts val="1600"/>
              </a:spcBef>
              <a:spcAft>
                <a:spcPts val="1600"/>
              </a:spcAft>
              <a:buNone/>
            </a:pPr>
            <a:r>
              <a:rPr lang="en" sz="1200"/>
              <a:t>False negative: In this case, a false positive is our application incorrectly identifying a driver as a passenger and not blocking their texting capabilities.</a:t>
            </a:r>
            <a:endParaRPr sz="1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Plan - Resource/Cost Estimate</a:t>
            </a:r>
            <a:endParaRPr/>
          </a:p>
        </p:txBody>
      </p:sp>
      <p:sp>
        <p:nvSpPr>
          <p:cNvPr id="80" name="Google Shape;80;p17"/>
          <p:cNvSpPr txBox="1"/>
          <p:nvPr>
            <p:ph idx="1" type="body"/>
          </p:nvPr>
        </p:nvSpPr>
        <p:spPr>
          <a:xfrm>
            <a:off x="311700" y="601450"/>
            <a:ext cx="8520600" cy="396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42900" lvl="0" marL="457200" rtl="0" algn="l">
              <a:spcBef>
                <a:spcPts val="1600"/>
              </a:spcBef>
              <a:spcAft>
                <a:spcPts val="0"/>
              </a:spcAft>
              <a:buSzPts val="1800"/>
              <a:buChar char="●"/>
            </a:pPr>
            <a:r>
              <a:rPr lang="en"/>
              <a:t>Cost in time is broken down into 5 major tasks</a:t>
            </a:r>
            <a:endParaRPr/>
          </a:p>
          <a:p>
            <a:pPr indent="-317500" lvl="1" marL="914400" rtl="0" algn="l">
              <a:spcBef>
                <a:spcPts val="0"/>
              </a:spcBef>
              <a:spcAft>
                <a:spcPts val="0"/>
              </a:spcAft>
              <a:buSzPts val="1400"/>
              <a:buChar char="○"/>
            </a:pPr>
            <a:r>
              <a:rPr lang="en"/>
              <a:t>1. Project setup/recording speed with accelerometer/creation of mode switching</a:t>
            </a:r>
            <a:endParaRPr/>
          </a:p>
          <a:p>
            <a:pPr indent="-317500" lvl="2" marL="1371600" rtl="0" algn="l">
              <a:spcBef>
                <a:spcPts val="0"/>
              </a:spcBef>
              <a:spcAft>
                <a:spcPts val="0"/>
              </a:spcAft>
              <a:buSzPts val="1400"/>
              <a:buChar char="■"/>
            </a:pPr>
            <a:r>
              <a:rPr lang="en"/>
              <a:t>65 total hours</a:t>
            </a:r>
            <a:endParaRPr/>
          </a:p>
          <a:p>
            <a:pPr indent="-317500" lvl="1" marL="914400" rtl="0" algn="l">
              <a:spcBef>
                <a:spcPts val="0"/>
              </a:spcBef>
              <a:spcAft>
                <a:spcPts val="0"/>
              </a:spcAft>
              <a:buSzPts val="1400"/>
              <a:buChar char="○"/>
            </a:pPr>
            <a:r>
              <a:rPr lang="en"/>
              <a:t>2. Data collection during learning mode and then using data to determine user behavior</a:t>
            </a:r>
            <a:endParaRPr/>
          </a:p>
          <a:p>
            <a:pPr indent="-317500" lvl="2" marL="1371600" rtl="0" algn="l">
              <a:spcBef>
                <a:spcPts val="0"/>
              </a:spcBef>
              <a:spcAft>
                <a:spcPts val="0"/>
              </a:spcAft>
              <a:buSzPts val="1400"/>
              <a:buChar char="■"/>
            </a:pPr>
            <a:r>
              <a:rPr lang="en"/>
              <a:t>80 total hours</a:t>
            </a:r>
            <a:endParaRPr/>
          </a:p>
          <a:p>
            <a:pPr indent="-317500" lvl="1" marL="914400" rtl="0" algn="l">
              <a:spcBef>
                <a:spcPts val="0"/>
              </a:spcBef>
              <a:spcAft>
                <a:spcPts val="0"/>
              </a:spcAft>
              <a:buSzPts val="1400"/>
              <a:buChar char="○"/>
            </a:pPr>
            <a:r>
              <a:rPr lang="en"/>
              <a:t>3. Data collection during detection mode and then being able to lock the user out</a:t>
            </a:r>
            <a:endParaRPr/>
          </a:p>
          <a:p>
            <a:pPr indent="-317500" lvl="2" marL="1371600" rtl="0" algn="l">
              <a:spcBef>
                <a:spcPts val="0"/>
              </a:spcBef>
              <a:spcAft>
                <a:spcPts val="0"/>
              </a:spcAft>
              <a:buSzPts val="1400"/>
              <a:buChar char="■"/>
            </a:pPr>
            <a:r>
              <a:rPr lang="en"/>
              <a:t>60 total hours</a:t>
            </a:r>
            <a:endParaRPr/>
          </a:p>
          <a:p>
            <a:pPr indent="-317500" lvl="1" marL="914400" rtl="0" algn="l">
              <a:spcBef>
                <a:spcPts val="0"/>
              </a:spcBef>
              <a:spcAft>
                <a:spcPts val="0"/>
              </a:spcAft>
              <a:buSzPts val="1400"/>
              <a:buChar char="○"/>
            </a:pPr>
            <a:r>
              <a:rPr lang="en"/>
              <a:t>4. Improving learning and detection mode after initial tests</a:t>
            </a:r>
            <a:endParaRPr/>
          </a:p>
          <a:p>
            <a:pPr indent="-317500" lvl="2" marL="1371600" rtl="0" algn="l">
              <a:spcBef>
                <a:spcPts val="0"/>
              </a:spcBef>
              <a:spcAft>
                <a:spcPts val="0"/>
              </a:spcAft>
              <a:buSzPts val="1400"/>
              <a:buChar char="■"/>
            </a:pPr>
            <a:r>
              <a:rPr lang="en"/>
              <a:t>60 total hours</a:t>
            </a:r>
            <a:endParaRPr/>
          </a:p>
          <a:p>
            <a:pPr indent="-317500" lvl="1" marL="914400" rtl="0" algn="l">
              <a:spcBef>
                <a:spcPts val="0"/>
              </a:spcBef>
              <a:spcAft>
                <a:spcPts val="0"/>
              </a:spcAft>
              <a:buSzPts val="1400"/>
              <a:buChar char="○"/>
            </a:pPr>
            <a:r>
              <a:rPr lang="en"/>
              <a:t>5. Final Improvements to learning and detection mode after extensive testing</a:t>
            </a:r>
            <a:endParaRPr/>
          </a:p>
          <a:p>
            <a:pPr indent="-317500" lvl="2" marL="1371600" rtl="0" algn="l">
              <a:spcBef>
                <a:spcPts val="0"/>
              </a:spcBef>
              <a:spcAft>
                <a:spcPts val="0"/>
              </a:spcAft>
              <a:buSzPts val="1400"/>
              <a:buChar char="■"/>
            </a:pPr>
            <a:r>
              <a:rPr lang="en"/>
              <a:t>30 total hours</a:t>
            </a:r>
            <a:endParaRPr/>
          </a:p>
          <a:p>
            <a:pPr indent="-342900" lvl="0" marL="457200" rtl="0" algn="l">
              <a:spcBef>
                <a:spcPts val="0"/>
              </a:spcBef>
              <a:spcAft>
                <a:spcPts val="0"/>
              </a:spcAft>
              <a:buSzPts val="1800"/>
              <a:buChar char="●"/>
            </a:pPr>
            <a:r>
              <a:rPr lang="en"/>
              <a:t>Only financial cost is any fuel used during testing and data collection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Plan - Potential Risks &amp; Mitigation</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Physical health risk</a:t>
            </a:r>
            <a:endParaRPr/>
          </a:p>
          <a:p>
            <a:pPr indent="-317500" lvl="1" marL="914400" rtl="0" algn="l">
              <a:spcBef>
                <a:spcPts val="0"/>
              </a:spcBef>
              <a:spcAft>
                <a:spcPts val="0"/>
              </a:spcAft>
              <a:buSzPts val="1400"/>
              <a:buAutoNum type="alphaLcPeriod"/>
            </a:pPr>
            <a:r>
              <a:rPr lang="en"/>
              <a:t>Testing needs to be in a controlled environment so no team members get injured as well as anyone else</a:t>
            </a:r>
            <a:endParaRPr/>
          </a:p>
          <a:p>
            <a:pPr indent="-317500" lvl="1" marL="914400" rtl="0" algn="l">
              <a:spcBef>
                <a:spcPts val="0"/>
              </a:spcBef>
              <a:spcAft>
                <a:spcPts val="0"/>
              </a:spcAft>
              <a:buSzPts val="1400"/>
              <a:buAutoNum type="alphaLcPeriod"/>
            </a:pPr>
            <a:r>
              <a:rPr lang="en"/>
              <a:t>Minimize distraction for driver while other team members are testing</a:t>
            </a:r>
            <a:endParaRPr/>
          </a:p>
          <a:p>
            <a:pPr indent="-342900" lvl="0" marL="457200" rtl="0" algn="l">
              <a:spcBef>
                <a:spcPts val="0"/>
              </a:spcBef>
              <a:spcAft>
                <a:spcPts val="0"/>
              </a:spcAft>
              <a:buSzPts val="1800"/>
              <a:buAutoNum type="arabicPeriod"/>
            </a:pPr>
            <a:r>
              <a:rPr lang="en"/>
              <a:t>Scheduling risk</a:t>
            </a:r>
            <a:endParaRPr/>
          </a:p>
          <a:p>
            <a:pPr indent="-317500" lvl="1" marL="914400" rtl="0" algn="l">
              <a:spcBef>
                <a:spcPts val="0"/>
              </a:spcBef>
              <a:spcAft>
                <a:spcPts val="0"/>
              </a:spcAft>
              <a:buSzPts val="1400"/>
              <a:buAutoNum type="alphaLcPeriod"/>
            </a:pPr>
            <a:r>
              <a:rPr lang="en"/>
              <a:t>Over the course of 491 we have already had many team members get sick</a:t>
            </a:r>
            <a:endParaRPr/>
          </a:p>
          <a:p>
            <a:pPr indent="-317500" lvl="1" marL="914400" rtl="0" algn="l">
              <a:spcBef>
                <a:spcPts val="0"/>
              </a:spcBef>
              <a:spcAft>
                <a:spcPts val="0"/>
              </a:spcAft>
              <a:buSzPts val="1400"/>
              <a:buAutoNum type="alphaLcPeriod"/>
            </a:pPr>
            <a:r>
              <a:rPr lang="en"/>
              <a:t>Need to plan around team member illness so we can still get our work done on time</a:t>
            </a:r>
            <a:endParaRPr/>
          </a:p>
          <a:p>
            <a:pPr indent="-317500" lvl="1" marL="914400" rtl="0" algn="l">
              <a:spcBef>
                <a:spcPts val="0"/>
              </a:spcBef>
              <a:spcAft>
                <a:spcPts val="0"/>
              </a:spcAft>
              <a:buSzPts val="1400"/>
              <a:buAutoNum type="alphaLcPeriod"/>
            </a:pPr>
            <a:r>
              <a:rPr lang="en"/>
              <a:t>Could be crunched for time with our current schedule</a:t>
            </a:r>
            <a:endParaRPr/>
          </a:p>
          <a:p>
            <a:pPr indent="-317500" lvl="1" marL="914400" rtl="0" algn="l">
              <a:spcBef>
                <a:spcPts val="0"/>
              </a:spcBef>
              <a:spcAft>
                <a:spcPts val="0"/>
              </a:spcAft>
              <a:buSzPts val="1400"/>
              <a:buAutoNum type="alphaLcPeriod"/>
            </a:pPr>
            <a:r>
              <a:rPr lang="en"/>
              <a:t>Time to implement modules could take longer than estimated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Plan - Functional Requirements</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Prevent phone user from sending texts if they are TWD.</a:t>
            </a:r>
            <a:endParaRPr/>
          </a:p>
          <a:p>
            <a:pPr indent="-342900" lvl="0" marL="457200" rtl="0" algn="l">
              <a:spcBef>
                <a:spcPts val="0"/>
              </a:spcBef>
              <a:spcAft>
                <a:spcPts val="0"/>
              </a:spcAft>
              <a:buSzPts val="1800"/>
              <a:buAutoNum type="arabicPeriod"/>
            </a:pPr>
            <a:r>
              <a:rPr lang="en"/>
              <a:t>False positive and false negative rates should not be greater than 10%.</a:t>
            </a:r>
            <a:endParaRPr/>
          </a:p>
          <a:p>
            <a:pPr indent="-342900" lvl="0" marL="457200" rtl="0" algn="l">
              <a:spcBef>
                <a:spcPts val="0"/>
              </a:spcBef>
              <a:spcAft>
                <a:spcPts val="0"/>
              </a:spcAft>
              <a:buSzPts val="1800"/>
              <a:buAutoNum type="arabicPeriod"/>
            </a:pPr>
            <a:r>
              <a:rPr lang="en"/>
              <a:t>Will run on </a:t>
            </a:r>
            <a:r>
              <a:rPr lang="en"/>
              <a:t>Android Marshmallow (6.0) and newer.</a:t>
            </a:r>
            <a:endParaRPr/>
          </a:p>
          <a:p>
            <a:pPr indent="-342900" lvl="0" marL="457200" rtl="0" algn="l">
              <a:spcBef>
                <a:spcPts val="0"/>
              </a:spcBef>
              <a:spcAft>
                <a:spcPts val="0"/>
              </a:spcAft>
              <a:buSzPts val="1800"/>
              <a:buAutoNum type="arabicPeriod"/>
            </a:pPr>
            <a:r>
              <a:rPr lang="en"/>
              <a:t>The </a:t>
            </a:r>
            <a:r>
              <a:rPr lang="en"/>
              <a:t>application</a:t>
            </a:r>
            <a:r>
              <a:rPr lang="en"/>
              <a:t> will not be reliant on internet.</a:t>
            </a:r>
            <a:endParaRPr/>
          </a:p>
          <a:p>
            <a:pPr indent="-342900" lvl="0" marL="457200" rtl="0" algn="l">
              <a:spcBef>
                <a:spcPts val="0"/>
              </a:spcBef>
              <a:spcAft>
                <a:spcPts val="0"/>
              </a:spcAft>
              <a:buSzPts val="1800"/>
              <a:buAutoNum type="arabicPeriod"/>
            </a:pPr>
            <a:r>
              <a:rPr lang="en"/>
              <a:t>Exempt all Emergency Service Numbers.</a:t>
            </a:r>
            <a:endParaRPr/>
          </a:p>
          <a:p>
            <a:pPr indent="-342900" lvl="0" marL="457200" rtl="0" algn="l">
              <a:spcBef>
                <a:spcPts val="0"/>
              </a:spcBef>
              <a:spcAft>
                <a:spcPts val="0"/>
              </a:spcAft>
              <a:buSzPts val="1800"/>
              <a:buAutoNum type="arabicPeriod"/>
            </a:pPr>
            <a:r>
              <a:rPr lang="en"/>
              <a:t>Optional: Prevent phones from viewing texts.</a:t>
            </a:r>
            <a:endParaRPr/>
          </a:p>
          <a:p>
            <a:pPr indent="-342900" lvl="0" marL="457200" rtl="0" algn="l">
              <a:spcBef>
                <a:spcPts val="0"/>
              </a:spcBef>
              <a:spcAft>
                <a:spcPts val="0"/>
              </a:spcAft>
              <a:buSzPts val="1800"/>
              <a:buAutoNum type="arabicPeriod"/>
            </a:pPr>
            <a:r>
              <a:rPr lang="en"/>
              <a:t>Optional: Response time is fast enough to block the reading of incoming texts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Plan - Non Functional Requirements</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The application will be easy to set up and run.</a:t>
            </a:r>
            <a:endParaRPr/>
          </a:p>
          <a:p>
            <a:pPr indent="-342900" lvl="0" marL="457200" rtl="0" algn="l">
              <a:spcBef>
                <a:spcPts val="0"/>
              </a:spcBef>
              <a:spcAft>
                <a:spcPts val="0"/>
              </a:spcAft>
              <a:buSzPts val="1800"/>
              <a:buAutoNum type="arabicPeriod"/>
            </a:pPr>
            <a:r>
              <a:rPr lang="en"/>
              <a:t>Application must consistently run at least 95% of the time without crashes.</a:t>
            </a:r>
            <a:endParaRPr/>
          </a:p>
          <a:p>
            <a:pPr indent="-342900" lvl="0" marL="457200" rtl="0" algn="l">
              <a:spcBef>
                <a:spcPts val="0"/>
              </a:spcBef>
              <a:spcAft>
                <a:spcPts val="0"/>
              </a:spcAft>
              <a:buSzPts val="1800"/>
              <a:buAutoNum type="arabicPeriod"/>
            </a:pPr>
            <a:r>
              <a:rPr lang="en"/>
              <a:t>Application must comply with applicable </a:t>
            </a:r>
            <a:r>
              <a:rPr lang="en"/>
              <a:t>sensitive</a:t>
            </a:r>
            <a:r>
              <a:rPr lang="en"/>
              <a:t> data laws.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Plan</a:t>
            </a:r>
            <a:r>
              <a:rPr lang="en" sz="2500"/>
              <a:t> - Technical/Other </a:t>
            </a:r>
            <a:r>
              <a:rPr lang="en" sz="2500"/>
              <a:t>Constraints</a:t>
            </a:r>
            <a:r>
              <a:rPr lang="en" sz="2500"/>
              <a:t>/Considerations</a:t>
            </a:r>
            <a:endParaRPr sz="2500"/>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Members cannot actually text and drive to test our application.</a:t>
            </a:r>
            <a:endParaRPr/>
          </a:p>
          <a:p>
            <a:pPr indent="-342900" lvl="0" marL="457200" rtl="0" algn="l">
              <a:spcBef>
                <a:spcPts val="0"/>
              </a:spcBef>
              <a:spcAft>
                <a:spcPts val="0"/>
              </a:spcAft>
              <a:buSzPts val="1800"/>
              <a:buAutoNum type="arabicPeriod"/>
            </a:pPr>
            <a:r>
              <a:rPr lang="en"/>
              <a:t>Testing with an actual car will require at least two people.</a:t>
            </a:r>
            <a:endParaRPr/>
          </a:p>
          <a:p>
            <a:pPr indent="-342900" lvl="0" marL="457200" rtl="0" algn="l">
              <a:spcBef>
                <a:spcPts val="0"/>
              </a:spcBef>
              <a:spcAft>
                <a:spcPts val="0"/>
              </a:spcAft>
              <a:buSzPts val="1800"/>
              <a:buAutoNum type="arabicPeriod"/>
            </a:pPr>
            <a:r>
              <a:rPr lang="en"/>
              <a:t>All team members lack </a:t>
            </a:r>
            <a:r>
              <a:rPr lang="en"/>
              <a:t>experience</a:t>
            </a:r>
            <a:r>
              <a:rPr lang="en"/>
              <a:t> with machine-learning.</a:t>
            </a:r>
            <a:endParaRPr/>
          </a:p>
          <a:p>
            <a:pPr indent="-342900" lvl="0" marL="457200" rtl="0" algn="l">
              <a:spcBef>
                <a:spcPts val="0"/>
              </a:spcBef>
              <a:spcAft>
                <a:spcPts val="0"/>
              </a:spcAft>
              <a:buSzPts val="1800"/>
              <a:buAutoNum type="arabicPeriod"/>
            </a:pPr>
            <a:r>
              <a:rPr lang="en"/>
              <a:t>This project is </a:t>
            </a:r>
            <a:r>
              <a:rPr lang="en"/>
              <a:t>intended</a:t>
            </a:r>
            <a:r>
              <a:rPr lang="en"/>
              <a:t> for </a:t>
            </a:r>
            <a:r>
              <a:rPr lang="en"/>
              <a:t>research</a:t>
            </a:r>
            <a:r>
              <a:rPr lang="en"/>
              <a:t>, not marketability.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